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12192000" cy="6858000"/>
  <p:notesSz cx="12192000" cy="6858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976" y="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31519" y="1114526"/>
            <a:ext cx="10728960" cy="6464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1469" y="3453765"/>
            <a:ext cx="8989060" cy="10013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5400" b="1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1999" cy="685799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81632" y="120776"/>
            <a:ext cx="7967345" cy="9455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56741" y="2776854"/>
            <a:ext cx="9478517" cy="23304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400" b="1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minciencias.gov.co/quienes_somos/sistema-integrado-gestion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12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11" Type="http://schemas.openxmlformats.org/officeDocument/2006/relationships/image" Target="../media/image11.jpg"/><Relationship Id="rId5" Type="http://schemas.openxmlformats.org/officeDocument/2006/relationships/hyperlink" Target="https://minciencias.gov.co/quienes_somos/sistema-integrado-gestion" TargetMode="External"/><Relationship Id="rId10" Type="http://schemas.openxmlformats.org/officeDocument/2006/relationships/image" Target="../media/image10.png"/><Relationship Id="rId4" Type="http://schemas.openxmlformats.org/officeDocument/2006/relationships/hyperlink" Target="http://www.minciencias.gov.co/" TargetMode="External"/><Relationship Id="rId9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1999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94410" y="662914"/>
            <a:ext cx="9701530" cy="646430"/>
          </a:xfrm>
          <a:custGeom>
            <a:avLst/>
            <a:gdLst/>
            <a:ahLst/>
            <a:cxnLst/>
            <a:rect l="l" t="t" r="r" b="b"/>
            <a:pathLst>
              <a:path w="9701530" h="646430">
                <a:moveTo>
                  <a:pt x="9701022" y="0"/>
                </a:moveTo>
                <a:lnTo>
                  <a:pt x="0" y="0"/>
                </a:lnTo>
                <a:lnTo>
                  <a:pt x="0" y="646328"/>
                </a:lnTo>
                <a:lnTo>
                  <a:pt x="9701022" y="646328"/>
                </a:lnTo>
                <a:lnTo>
                  <a:pt x="9701022" y="0"/>
                </a:lnTo>
                <a:close/>
              </a:path>
            </a:pathLst>
          </a:custGeom>
          <a:solidFill>
            <a:srgbClr val="3A7C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73302" y="693165"/>
            <a:ext cx="94456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Verdana"/>
                <a:cs typeface="Verdana"/>
              </a:rPr>
              <a:t>2. Desplegar </a:t>
            </a:r>
            <a:r>
              <a:rPr sz="3600" spc="-10" dirty="0">
                <a:latin typeface="Verdana"/>
                <a:cs typeface="Verdana"/>
              </a:rPr>
              <a:t>la </a:t>
            </a:r>
            <a:r>
              <a:rPr sz="3600" dirty="0">
                <a:latin typeface="Verdana"/>
                <a:cs typeface="Verdana"/>
              </a:rPr>
              <a:t>fecha </a:t>
            </a:r>
            <a:r>
              <a:rPr sz="3600" spc="-5" dirty="0">
                <a:latin typeface="Verdana"/>
                <a:cs typeface="Verdana"/>
              </a:rPr>
              <a:t>del </a:t>
            </a:r>
            <a:r>
              <a:rPr sz="3600" dirty="0">
                <a:latin typeface="Verdana"/>
                <a:cs typeface="Verdana"/>
              </a:rPr>
              <a:t>menú</a:t>
            </a:r>
            <a:r>
              <a:rPr sz="3600" spc="-120" dirty="0">
                <a:latin typeface="Verdana"/>
                <a:cs typeface="Verdana"/>
              </a:rPr>
              <a:t> </a:t>
            </a:r>
            <a:r>
              <a:rPr sz="3600" spc="-10" dirty="0">
                <a:latin typeface="Verdana"/>
                <a:cs typeface="Verdana"/>
              </a:rPr>
              <a:t>izquierdo</a:t>
            </a:r>
            <a:endParaRPr sz="360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20342" y="1390522"/>
            <a:ext cx="11951335" cy="40769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24510" y="1342644"/>
            <a:ext cx="4352925" cy="2895600"/>
          </a:xfrm>
          <a:custGeom>
            <a:avLst/>
            <a:gdLst/>
            <a:ahLst/>
            <a:cxnLst/>
            <a:rect l="l" t="t" r="r" b="b"/>
            <a:pathLst>
              <a:path w="4352925" h="2895600">
                <a:moveTo>
                  <a:pt x="4202480" y="0"/>
                </a:moveTo>
                <a:lnTo>
                  <a:pt x="164020" y="2536443"/>
                </a:lnTo>
                <a:lnTo>
                  <a:pt x="88925" y="2416936"/>
                </a:lnTo>
                <a:lnTo>
                  <a:pt x="0" y="2806191"/>
                </a:lnTo>
                <a:lnTo>
                  <a:pt x="389305" y="2895218"/>
                </a:lnTo>
                <a:lnTo>
                  <a:pt x="314210" y="2775585"/>
                </a:lnTo>
                <a:lnTo>
                  <a:pt x="4352721" y="239140"/>
                </a:lnTo>
                <a:lnTo>
                  <a:pt x="420248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56094" y="1441881"/>
            <a:ext cx="11335893" cy="47237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028700" y="337286"/>
            <a:ext cx="5425440" cy="646430"/>
          </a:xfrm>
          <a:custGeom>
            <a:avLst/>
            <a:gdLst/>
            <a:ahLst/>
            <a:cxnLst/>
            <a:rect l="l" t="t" r="r" b="b"/>
            <a:pathLst>
              <a:path w="5425440" h="646430">
                <a:moveTo>
                  <a:pt x="5424932" y="0"/>
                </a:moveTo>
                <a:lnTo>
                  <a:pt x="0" y="0"/>
                </a:lnTo>
                <a:lnTo>
                  <a:pt x="0" y="646328"/>
                </a:lnTo>
                <a:lnTo>
                  <a:pt x="5424932" y="646328"/>
                </a:lnTo>
                <a:lnTo>
                  <a:pt x="5424932" y="0"/>
                </a:lnTo>
                <a:close/>
              </a:path>
            </a:pathLst>
          </a:custGeom>
          <a:solidFill>
            <a:srgbClr val="3A7C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107744" y="367106"/>
            <a:ext cx="520636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Verdana"/>
                <a:cs typeface="Verdana"/>
              </a:rPr>
              <a:t>3. Ir al </a:t>
            </a:r>
            <a:r>
              <a:rPr sz="3600" spc="-15" dirty="0">
                <a:latin typeface="Verdana"/>
                <a:cs typeface="Verdana"/>
              </a:rPr>
              <a:t>ícono </a:t>
            </a:r>
            <a:r>
              <a:rPr sz="3600" spc="-5" dirty="0">
                <a:latin typeface="Verdana"/>
                <a:cs typeface="Verdana"/>
              </a:rPr>
              <a:t>de</a:t>
            </a:r>
            <a:r>
              <a:rPr sz="3600" spc="-95" dirty="0">
                <a:latin typeface="Verdana"/>
                <a:cs typeface="Verdana"/>
              </a:rPr>
              <a:t> </a:t>
            </a:r>
            <a:r>
              <a:rPr sz="3600" spc="-10" dirty="0">
                <a:latin typeface="Verdana"/>
                <a:cs typeface="Verdana"/>
              </a:rPr>
              <a:t>HOME</a:t>
            </a:r>
            <a:endParaRPr sz="36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416177" y="1016000"/>
            <a:ext cx="2123440" cy="1439545"/>
          </a:xfrm>
          <a:custGeom>
            <a:avLst/>
            <a:gdLst/>
            <a:ahLst/>
            <a:cxnLst/>
            <a:rect l="l" t="t" r="r" b="b"/>
            <a:pathLst>
              <a:path w="2123440" h="1439545">
                <a:moveTo>
                  <a:pt x="2014727" y="0"/>
                </a:moveTo>
                <a:lnTo>
                  <a:pt x="187070" y="1108075"/>
                </a:lnTo>
                <a:lnTo>
                  <a:pt x="94995" y="956183"/>
                </a:lnTo>
                <a:lnTo>
                  <a:pt x="0" y="1344040"/>
                </a:lnTo>
                <a:lnTo>
                  <a:pt x="387858" y="1439164"/>
                </a:lnTo>
                <a:lnTo>
                  <a:pt x="295783" y="1287272"/>
                </a:lnTo>
                <a:lnTo>
                  <a:pt x="2123440" y="179197"/>
                </a:lnTo>
                <a:lnTo>
                  <a:pt x="2014727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7903" y="2096642"/>
            <a:ext cx="908050" cy="504825"/>
          </a:xfrm>
          <a:custGeom>
            <a:avLst/>
            <a:gdLst/>
            <a:ahLst/>
            <a:cxnLst/>
            <a:rect l="l" t="t" r="r" b="b"/>
            <a:pathLst>
              <a:path w="908050" h="504825">
                <a:moveTo>
                  <a:pt x="0" y="252476"/>
                </a:moveTo>
                <a:lnTo>
                  <a:pt x="16213" y="185355"/>
                </a:lnTo>
                <a:lnTo>
                  <a:pt x="61968" y="125043"/>
                </a:lnTo>
                <a:lnTo>
                  <a:pt x="94573" y="98192"/>
                </a:lnTo>
                <a:lnTo>
                  <a:pt x="132940" y="73945"/>
                </a:lnTo>
                <a:lnTo>
                  <a:pt x="176530" y="52604"/>
                </a:lnTo>
                <a:lnTo>
                  <a:pt x="224801" y="34468"/>
                </a:lnTo>
                <a:lnTo>
                  <a:pt x="277213" y="19839"/>
                </a:lnTo>
                <a:lnTo>
                  <a:pt x="333225" y="9018"/>
                </a:lnTo>
                <a:lnTo>
                  <a:pt x="392296" y="2304"/>
                </a:lnTo>
                <a:lnTo>
                  <a:pt x="453885" y="0"/>
                </a:lnTo>
                <a:lnTo>
                  <a:pt x="515477" y="2304"/>
                </a:lnTo>
                <a:lnTo>
                  <a:pt x="574549" y="9018"/>
                </a:lnTo>
                <a:lnTo>
                  <a:pt x="630562" y="19839"/>
                </a:lnTo>
                <a:lnTo>
                  <a:pt x="682974" y="34468"/>
                </a:lnTo>
                <a:lnTo>
                  <a:pt x="731245" y="52604"/>
                </a:lnTo>
                <a:lnTo>
                  <a:pt x="774834" y="73945"/>
                </a:lnTo>
                <a:lnTo>
                  <a:pt x="813201" y="98192"/>
                </a:lnTo>
                <a:lnTo>
                  <a:pt x="845804" y="125043"/>
                </a:lnTo>
                <a:lnTo>
                  <a:pt x="872103" y="154197"/>
                </a:lnTo>
                <a:lnTo>
                  <a:pt x="903627" y="218214"/>
                </a:lnTo>
                <a:lnTo>
                  <a:pt x="907770" y="252476"/>
                </a:lnTo>
                <a:lnTo>
                  <a:pt x="903627" y="286734"/>
                </a:lnTo>
                <a:lnTo>
                  <a:pt x="872103" y="350734"/>
                </a:lnTo>
                <a:lnTo>
                  <a:pt x="845804" y="379875"/>
                </a:lnTo>
                <a:lnTo>
                  <a:pt x="813201" y="406711"/>
                </a:lnTo>
                <a:lnTo>
                  <a:pt x="774834" y="430942"/>
                </a:lnTo>
                <a:lnTo>
                  <a:pt x="731245" y="452268"/>
                </a:lnTo>
                <a:lnTo>
                  <a:pt x="682974" y="470389"/>
                </a:lnTo>
                <a:lnTo>
                  <a:pt x="630562" y="485005"/>
                </a:lnTo>
                <a:lnTo>
                  <a:pt x="574549" y="495816"/>
                </a:lnTo>
                <a:lnTo>
                  <a:pt x="515477" y="502522"/>
                </a:lnTo>
                <a:lnTo>
                  <a:pt x="453885" y="504825"/>
                </a:lnTo>
                <a:lnTo>
                  <a:pt x="392296" y="502522"/>
                </a:lnTo>
                <a:lnTo>
                  <a:pt x="333225" y="495816"/>
                </a:lnTo>
                <a:lnTo>
                  <a:pt x="277213" y="485005"/>
                </a:lnTo>
                <a:lnTo>
                  <a:pt x="224801" y="470389"/>
                </a:lnTo>
                <a:lnTo>
                  <a:pt x="176530" y="452268"/>
                </a:lnTo>
                <a:lnTo>
                  <a:pt x="132940" y="430942"/>
                </a:lnTo>
                <a:lnTo>
                  <a:pt x="94573" y="406711"/>
                </a:lnTo>
                <a:lnTo>
                  <a:pt x="61968" y="379875"/>
                </a:lnTo>
                <a:lnTo>
                  <a:pt x="35668" y="350734"/>
                </a:lnTo>
                <a:lnTo>
                  <a:pt x="4143" y="286734"/>
                </a:lnTo>
                <a:lnTo>
                  <a:pt x="0" y="252476"/>
                </a:lnTo>
                <a:close/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28700" y="1316850"/>
            <a:ext cx="10198608" cy="46357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028700" y="337286"/>
            <a:ext cx="5906135" cy="646430"/>
          </a:xfrm>
          <a:custGeom>
            <a:avLst/>
            <a:gdLst/>
            <a:ahLst/>
            <a:cxnLst/>
            <a:rect l="l" t="t" r="r" b="b"/>
            <a:pathLst>
              <a:path w="5906134" h="646430">
                <a:moveTo>
                  <a:pt x="5905754" y="0"/>
                </a:moveTo>
                <a:lnTo>
                  <a:pt x="0" y="0"/>
                </a:lnTo>
                <a:lnTo>
                  <a:pt x="0" y="646328"/>
                </a:lnTo>
                <a:lnTo>
                  <a:pt x="5905754" y="646328"/>
                </a:lnTo>
                <a:lnTo>
                  <a:pt x="5905754" y="0"/>
                </a:lnTo>
                <a:close/>
              </a:path>
            </a:pathLst>
          </a:custGeom>
          <a:solidFill>
            <a:srgbClr val="3A7C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107744" y="367106"/>
            <a:ext cx="569214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Verdana"/>
                <a:cs typeface="Verdana"/>
              </a:rPr>
              <a:t>4. Ir al mapa </a:t>
            </a:r>
            <a:r>
              <a:rPr sz="3600" spc="-5" dirty="0">
                <a:latin typeface="Verdana"/>
                <a:cs typeface="Verdana"/>
              </a:rPr>
              <a:t>de</a:t>
            </a:r>
            <a:r>
              <a:rPr sz="3600" spc="-120" dirty="0">
                <a:latin typeface="Verdana"/>
                <a:cs typeface="Verdana"/>
              </a:rPr>
              <a:t> </a:t>
            </a:r>
            <a:r>
              <a:rPr sz="3600" spc="-5" dirty="0">
                <a:latin typeface="Verdana"/>
                <a:cs typeface="Verdana"/>
              </a:rPr>
              <a:t>proceso</a:t>
            </a:r>
            <a:endParaRPr sz="36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783318" y="1490852"/>
            <a:ext cx="1590040" cy="567055"/>
          </a:xfrm>
          <a:custGeom>
            <a:avLst/>
            <a:gdLst/>
            <a:ahLst/>
            <a:cxnLst/>
            <a:rect l="l" t="t" r="r" b="b"/>
            <a:pathLst>
              <a:path w="1590040" h="567055">
                <a:moveTo>
                  <a:pt x="0" y="283337"/>
                </a:moveTo>
                <a:lnTo>
                  <a:pt x="11510" y="235024"/>
                </a:lnTo>
                <a:lnTo>
                  <a:pt x="44770" y="189359"/>
                </a:lnTo>
                <a:lnTo>
                  <a:pt x="97869" y="147024"/>
                </a:lnTo>
                <a:lnTo>
                  <a:pt x="131262" y="127317"/>
                </a:lnTo>
                <a:lnTo>
                  <a:pt x="168899" y="108698"/>
                </a:lnTo>
                <a:lnTo>
                  <a:pt x="210542" y="91251"/>
                </a:lnTo>
                <a:lnTo>
                  <a:pt x="255951" y="75062"/>
                </a:lnTo>
                <a:lnTo>
                  <a:pt x="304888" y="60216"/>
                </a:lnTo>
                <a:lnTo>
                  <a:pt x="357115" y="46798"/>
                </a:lnTo>
                <a:lnTo>
                  <a:pt x="412393" y="34892"/>
                </a:lnTo>
                <a:lnTo>
                  <a:pt x="470483" y="24585"/>
                </a:lnTo>
                <a:lnTo>
                  <a:pt x="531147" y="15961"/>
                </a:lnTo>
                <a:lnTo>
                  <a:pt x="594146" y="9106"/>
                </a:lnTo>
                <a:lnTo>
                  <a:pt x="659241" y="4103"/>
                </a:lnTo>
                <a:lnTo>
                  <a:pt x="726194" y="1040"/>
                </a:lnTo>
                <a:lnTo>
                  <a:pt x="794765" y="0"/>
                </a:lnTo>
                <a:lnTo>
                  <a:pt x="863337" y="1040"/>
                </a:lnTo>
                <a:lnTo>
                  <a:pt x="930290" y="4103"/>
                </a:lnTo>
                <a:lnTo>
                  <a:pt x="995385" y="9106"/>
                </a:lnTo>
                <a:lnTo>
                  <a:pt x="1058384" y="15961"/>
                </a:lnTo>
                <a:lnTo>
                  <a:pt x="1119048" y="24585"/>
                </a:lnTo>
                <a:lnTo>
                  <a:pt x="1177138" y="34892"/>
                </a:lnTo>
                <a:lnTo>
                  <a:pt x="1232416" y="46798"/>
                </a:lnTo>
                <a:lnTo>
                  <a:pt x="1284643" y="60216"/>
                </a:lnTo>
                <a:lnTo>
                  <a:pt x="1333580" y="75062"/>
                </a:lnTo>
                <a:lnTo>
                  <a:pt x="1378989" y="91251"/>
                </a:lnTo>
                <a:lnTo>
                  <a:pt x="1420632" y="108698"/>
                </a:lnTo>
                <a:lnTo>
                  <a:pt x="1458269" y="127317"/>
                </a:lnTo>
                <a:lnTo>
                  <a:pt x="1491662" y="147024"/>
                </a:lnTo>
                <a:lnTo>
                  <a:pt x="1544761" y="189359"/>
                </a:lnTo>
                <a:lnTo>
                  <a:pt x="1578021" y="235024"/>
                </a:lnTo>
                <a:lnTo>
                  <a:pt x="1589531" y="283337"/>
                </a:lnTo>
                <a:lnTo>
                  <a:pt x="1586614" y="307762"/>
                </a:lnTo>
                <a:lnTo>
                  <a:pt x="1563990" y="354804"/>
                </a:lnTo>
                <a:lnTo>
                  <a:pt x="1520572" y="398864"/>
                </a:lnTo>
                <a:lnTo>
                  <a:pt x="1458269" y="439261"/>
                </a:lnTo>
                <a:lnTo>
                  <a:pt x="1420632" y="457873"/>
                </a:lnTo>
                <a:lnTo>
                  <a:pt x="1378989" y="475314"/>
                </a:lnTo>
                <a:lnTo>
                  <a:pt x="1333580" y="491497"/>
                </a:lnTo>
                <a:lnTo>
                  <a:pt x="1284643" y="506340"/>
                </a:lnTo>
                <a:lnTo>
                  <a:pt x="1232416" y="519755"/>
                </a:lnTo>
                <a:lnTo>
                  <a:pt x="1177138" y="531658"/>
                </a:lnTo>
                <a:lnTo>
                  <a:pt x="1119048" y="541963"/>
                </a:lnTo>
                <a:lnTo>
                  <a:pt x="1058384" y="550586"/>
                </a:lnTo>
                <a:lnTo>
                  <a:pt x="995385" y="557441"/>
                </a:lnTo>
                <a:lnTo>
                  <a:pt x="930290" y="562443"/>
                </a:lnTo>
                <a:lnTo>
                  <a:pt x="863337" y="565506"/>
                </a:lnTo>
                <a:lnTo>
                  <a:pt x="794765" y="566547"/>
                </a:lnTo>
                <a:lnTo>
                  <a:pt x="726194" y="565506"/>
                </a:lnTo>
                <a:lnTo>
                  <a:pt x="659241" y="562443"/>
                </a:lnTo>
                <a:lnTo>
                  <a:pt x="594146" y="557441"/>
                </a:lnTo>
                <a:lnTo>
                  <a:pt x="531147" y="550586"/>
                </a:lnTo>
                <a:lnTo>
                  <a:pt x="470483" y="541963"/>
                </a:lnTo>
                <a:lnTo>
                  <a:pt x="412393" y="531658"/>
                </a:lnTo>
                <a:lnTo>
                  <a:pt x="357115" y="519755"/>
                </a:lnTo>
                <a:lnTo>
                  <a:pt x="304888" y="506340"/>
                </a:lnTo>
                <a:lnTo>
                  <a:pt x="255951" y="491497"/>
                </a:lnTo>
                <a:lnTo>
                  <a:pt x="210542" y="475314"/>
                </a:lnTo>
                <a:lnTo>
                  <a:pt x="168899" y="457873"/>
                </a:lnTo>
                <a:lnTo>
                  <a:pt x="131262" y="439261"/>
                </a:lnTo>
                <a:lnTo>
                  <a:pt x="97869" y="419563"/>
                </a:lnTo>
                <a:lnTo>
                  <a:pt x="44770" y="377249"/>
                </a:lnTo>
                <a:lnTo>
                  <a:pt x="11510" y="331613"/>
                </a:lnTo>
                <a:lnTo>
                  <a:pt x="0" y="283337"/>
                </a:lnTo>
                <a:close/>
              </a:path>
            </a:pathLst>
          </a:custGeom>
          <a:ln w="1904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1999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31519" y="1114526"/>
            <a:ext cx="6146800" cy="646430"/>
          </a:xfrm>
          <a:prstGeom prst="rect">
            <a:avLst/>
          </a:prstGeom>
          <a:solidFill>
            <a:srgbClr val="3A7C22"/>
          </a:solidFill>
        </p:spPr>
        <p:txBody>
          <a:bodyPr vert="horz" wrap="square" lIns="0" tIns="4318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340"/>
              </a:spcBef>
            </a:pPr>
            <a:r>
              <a:rPr sz="3600" dirty="0">
                <a:solidFill>
                  <a:srgbClr val="FFFFFF"/>
                </a:solidFill>
                <a:latin typeface="Verdana"/>
                <a:cs typeface="Verdana"/>
              </a:rPr>
              <a:t>5. Ir al mapa </a:t>
            </a:r>
            <a:r>
              <a:rPr sz="3600" spc="-5" dirty="0">
                <a:solidFill>
                  <a:srgbClr val="FFFFFF"/>
                </a:solidFill>
                <a:latin typeface="Verdana"/>
                <a:cs typeface="Verdana"/>
              </a:rPr>
              <a:t>de</a:t>
            </a:r>
            <a:r>
              <a:rPr sz="3600" spc="-10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600" spc="-5" dirty="0">
                <a:solidFill>
                  <a:srgbClr val="FFFFFF"/>
                </a:solidFill>
                <a:latin typeface="Verdana"/>
                <a:cs typeface="Verdana"/>
              </a:rPr>
              <a:t>procesos</a:t>
            </a:r>
            <a:endParaRPr sz="360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16203" y="2228189"/>
            <a:ext cx="6300851" cy="35152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554848" y="2768599"/>
            <a:ext cx="3063240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solidFill>
                  <a:srgbClr val="186B23"/>
                </a:solidFill>
                <a:latin typeface="Verdana"/>
                <a:cs typeface="Verdana"/>
              </a:rPr>
              <a:t>Hacer clic </a:t>
            </a:r>
            <a:r>
              <a:rPr sz="2800" b="1" spc="-5" dirty="0">
                <a:solidFill>
                  <a:srgbClr val="186B23"/>
                </a:solidFill>
                <a:latin typeface="Verdana"/>
                <a:cs typeface="Verdana"/>
              </a:rPr>
              <a:t>en el  </a:t>
            </a:r>
            <a:r>
              <a:rPr sz="2800" b="1" spc="-10" dirty="0">
                <a:solidFill>
                  <a:srgbClr val="186B23"/>
                </a:solidFill>
                <a:latin typeface="Verdana"/>
                <a:cs typeface="Verdana"/>
              </a:rPr>
              <a:t>macroproceso  de</a:t>
            </a:r>
            <a:r>
              <a:rPr sz="2800" b="1" dirty="0">
                <a:solidFill>
                  <a:srgbClr val="186B23"/>
                </a:solidFill>
                <a:latin typeface="Verdana"/>
                <a:cs typeface="Verdana"/>
              </a:rPr>
              <a:t> </a:t>
            </a:r>
            <a:r>
              <a:rPr sz="2800" b="1" spc="-5" dirty="0">
                <a:solidFill>
                  <a:srgbClr val="186B23"/>
                </a:solidFill>
                <a:latin typeface="Verdana"/>
                <a:cs typeface="Verdana"/>
              </a:rPr>
              <a:t>interés</a:t>
            </a:r>
            <a:endParaRPr sz="2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1999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24736" y="553923"/>
            <a:ext cx="9533890" cy="1590040"/>
          </a:xfrm>
          <a:prstGeom prst="rect">
            <a:avLst/>
          </a:prstGeom>
        </p:spPr>
        <p:txBody>
          <a:bodyPr vert="horz" wrap="square" lIns="0" tIns="106045" rIns="0" bIns="0" rtlCol="0">
            <a:spAutoFit/>
          </a:bodyPr>
          <a:lstStyle/>
          <a:p>
            <a:pPr marL="111125" marR="5080" indent="-99060">
              <a:lnSpc>
                <a:spcPts val="5830"/>
              </a:lnSpc>
              <a:spcBef>
                <a:spcPts val="835"/>
              </a:spcBef>
            </a:pPr>
            <a:r>
              <a:rPr sz="5400" b="1" spc="-5" dirty="0">
                <a:latin typeface="Verdana"/>
                <a:cs typeface="Verdana"/>
              </a:rPr>
              <a:t>Documentos del Sistema  de Gestión por</a:t>
            </a:r>
            <a:r>
              <a:rPr sz="5400" b="1" spc="-60" dirty="0">
                <a:latin typeface="Verdana"/>
                <a:cs typeface="Verdana"/>
              </a:rPr>
              <a:t> </a:t>
            </a:r>
            <a:r>
              <a:rPr sz="5400" b="1" dirty="0">
                <a:latin typeface="Verdana"/>
                <a:cs typeface="Verdana"/>
              </a:rPr>
              <a:t>Procesos</a:t>
            </a:r>
            <a:endParaRPr sz="5400">
              <a:latin typeface="Verdana"/>
              <a:cs typeface="Verdan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06045" rIns="0" bIns="0" rtlCol="0">
            <a:spAutoFit/>
          </a:bodyPr>
          <a:lstStyle/>
          <a:p>
            <a:pPr marL="5715" marR="5080" indent="1905" algn="ctr">
              <a:lnSpc>
                <a:spcPts val="5830"/>
              </a:lnSpc>
              <a:spcBef>
                <a:spcPts val="835"/>
              </a:spcBef>
            </a:pPr>
            <a:r>
              <a:rPr spc="-5" dirty="0"/>
              <a:t>Oficina Asesora de  </a:t>
            </a:r>
            <a:r>
              <a:rPr dirty="0"/>
              <a:t>Planeación e</a:t>
            </a:r>
            <a:r>
              <a:rPr spc="-45" dirty="0"/>
              <a:t> </a:t>
            </a:r>
            <a:r>
              <a:rPr spc="-5" dirty="0"/>
              <a:t>Innovación  </a:t>
            </a:r>
            <a:r>
              <a:rPr dirty="0"/>
              <a:t>Institucional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734561" y="5779109"/>
            <a:ext cx="4724400" cy="468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900" b="1" dirty="0">
                <a:solidFill>
                  <a:srgbClr val="FFFFFF"/>
                </a:solidFill>
                <a:latin typeface="Verdana"/>
                <a:cs typeface="Verdana"/>
              </a:rPr>
              <a:t>Noviembre 19 de</a:t>
            </a:r>
            <a:r>
              <a:rPr sz="2900" b="1" spc="-14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900" b="1" dirty="0">
                <a:solidFill>
                  <a:srgbClr val="FFFFFF"/>
                </a:solidFill>
                <a:latin typeface="Verdana"/>
                <a:cs typeface="Verdana"/>
              </a:rPr>
              <a:t>2024</a:t>
            </a:r>
            <a:endParaRPr sz="29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1999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01873" y="615695"/>
            <a:ext cx="7338695" cy="1012190"/>
          </a:xfrm>
          <a:custGeom>
            <a:avLst/>
            <a:gdLst/>
            <a:ahLst/>
            <a:cxnLst/>
            <a:rect l="l" t="t" r="r" b="b"/>
            <a:pathLst>
              <a:path w="7338695" h="1012189">
                <a:moveTo>
                  <a:pt x="7169531" y="0"/>
                </a:moveTo>
                <a:lnTo>
                  <a:pt x="168782" y="0"/>
                </a:lnTo>
                <a:lnTo>
                  <a:pt x="123913" y="6028"/>
                </a:lnTo>
                <a:lnTo>
                  <a:pt x="83594" y="23038"/>
                </a:lnTo>
                <a:lnTo>
                  <a:pt x="49434" y="49418"/>
                </a:lnTo>
                <a:lnTo>
                  <a:pt x="23043" y="83556"/>
                </a:lnTo>
                <a:lnTo>
                  <a:pt x="6028" y="123839"/>
                </a:lnTo>
                <a:lnTo>
                  <a:pt x="0" y="168655"/>
                </a:lnTo>
                <a:lnTo>
                  <a:pt x="0" y="843406"/>
                </a:lnTo>
                <a:lnTo>
                  <a:pt x="6028" y="888267"/>
                </a:lnTo>
                <a:lnTo>
                  <a:pt x="23043" y="928562"/>
                </a:lnTo>
                <a:lnTo>
                  <a:pt x="49434" y="962691"/>
                </a:lnTo>
                <a:lnTo>
                  <a:pt x="83594" y="989052"/>
                </a:lnTo>
                <a:lnTo>
                  <a:pt x="123913" y="1006043"/>
                </a:lnTo>
                <a:lnTo>
                  <a:pt x="168782" y="1012063"/>
                </a:lnTo>
                <a:lnTo>
                  <a:pt x="7169531" y="1012063"/>
                </a:lnTo>
                <a:lnTo>
                  <a:pt x="7214347" y="1006043"/>
                </a:lnTo>
                <a:lnTo>
                  <a:pt x="7254630" y="989052"/>
                </a:lnTo>
                <a:lnTo>
                  <a:pt x="7288768" y="962691"/>
                </a:lnTo>
                <a:lnTo>
                  <a:pt x="7315148" y="928562"/>
                </a:lnTo>
                <a:lnTo>
                  <a:pt x="7332158" y="888267"/>
                </a:lnTo>
                <a:lnTo>
                  <a:pt x="7338186" y="843406"/>
                </a:lnTo>
                <a:lnTo>
                  <a:pt x="7338186" y="168655"/>
                </a:lnTo>
                <a:lnTo>
                  <a:pt x="7332158" y="123839"/>
                </a:lnTo>
                <a:lnTo>
                  <a:pt x="7315148" y="83556"/>
                </a:lnTo>
                <a:lnTo>
                  <a:pt x="7288768" y="49418"/>
                </a:lnTo>
                <a:lnTo>
                  <a:pt x="7254630" y="23038"/>
                </a:lnTo>
                <a:lnTo>
                  <a:pt x="7214347" y="6028"/>
                </a:lnTo>
                <a:lnTo>
                  <a:pt x="7169531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801873" y="615695"/>
            <a:ext cx="7338695" cy="1012190"/>
          </a:xfrm>
          <a:custGeom>
            <a:avLst/>
            <a:gdLst/>
            <a:ahLst/>
            <a:cxnLst/>
            <a:rect l="l" t="t" r="r" b="b"/>
            <a:pathLst>
              <a:path w="7338695" h="1012189">
                <a:moveTo>
                  <a:pt x="0" y="168655"/>
                </a:moveTo>
                <a:lnTo>
                  <a:pt x="6028" y="123839"/>
                </a:lnTo>
                <a:lnTo>
                  <a:pt x="23043" y="83556"/>
                </a:lnTo>
                <a:lnTo>
                  <a:pt x="49434" y="49418"/>
                </a:lnTo>
                <a:lnTo>
                  <a:pt x="83594" y="23038"/>
                </a:lnTo>
                <a:lnTo>
                  <a:pt x="123913" y="6028"/>
                </a:lnTo>
                <a:lnTo>
                  <a:pt x="168782" y="0"/>
                </a:lnTo>
                <a:lnTo>
                  <a:pt x="7169531" y="0"/>
                </a:lnTo>
                <a:lnTo>
                  <a:pt x="7214347" y="6028"/>
                </a:lnTo>
                <a:lnTo>
                  <a:pt x="7254630" y="23038"/>
                </a:lnTo>
                <a:lnTo>
                  <a:pt x="7288768" y="49418"/>
                </a:lnTo>
                <a:lnTo>
                  <a:pt x="7315148" y="83556"/>
                </a:lnTo>
                <a:lnTo>
                  <a:pt x="7332158" y="123839"/>
                </a:lnTo>
                <a:lnTo>
                  <a:pt x="7338186" y="168655"/>
                </a:lnTo>
                <a:lnTo>
                  <a:pt x="7338186" y="843406"/>
                </a:lnTo>
                <a:lnTo>
                  <a:pt x="7332158" y="888267"/>
                </a:lnTo>
                <a:lnTo>
                  <a:pt x="7315148" y="928562"/>
                </a:lnTo>
                <a:lnTo>
                  <a:pt x="7288768" y="962691"/>
                </a:lnTo>
                <a:lnTo>
                  <a:pt x="7254630" y="989052"/>
                </a:lnTo>
                <a:lnTo>
                  <a:pt x="7214347" y="1006043"/>
                </a:lnTo>
                <a:lnTo>
                  <a:pt x="7169531" y="1012063"/>
                </a:lnTo>
                <a:lnTo>
                  <a:pt x="168782" y="1012063"/>
                </a:lnTo>
                <a:lnTo>
                  <a:pt x="123913" y="1006043"/>
                </a:lnTo>
                <a:lnTo>
                  <a:pt x="83594" y="989052"/>
                </a:lnTo>
                <a:lnTo>
                  <a:pt x="49434" y="962691"/>
                </a:lnTo>
                <a:lnTo>
                  <a:pt x="23043" y="928562"/>
                </a:lnTo>
                <a:lnTo>
                  <a:pt x="6028" y="888267"/>
                </a:lnTo>
                <a:lnTo>
                  <a:pt x="0" y="843406"/>
                </a:lnTo>
                <a:lnTo>
                  <a:pt x="0" y="168655"/>
                </a:lnTo>
                <a:close/>
              </a:path>
            </a:pathLst>
          </a:custGeom>
          <a:ln w="19050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295903" y="1977008"/>
            <a:ext cx="286385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5" dirty="0">
                <a:solidFill>
                  <a:srgbClr val="2C6337"/>
                </a:solidFill>
                <a:latin typeface="Verdana"/>
                <a:cs typeface="Verdana"/>
              </a:rPr>
              <a:t>¿Qué </a:t>
            </a:r>
            <a:r>
              <a:rPr sz="1400" dirty="0">
                <a:solidFill>
                  <a:srgbClr val="2C6337"/>
                </a:solidFill>
                <a:latin typeface="Verdana"/>
                <a:cs typeface="Verdana"/>
              </a:rPr>
              <a:t>teníamos en febrero</a:t>
            </a:r>
            <a:r>
              <a:rPr sz="1400" spc="-120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400" spc="-5" dirty="0">
                <a:solidFill>
                  <a:srgbClr val="2C6337"/>
                </a:solidFill>
                <a:latin typeface="Verdana"/>
                <a:cs typeface="Verdana"/>
              </a:rPr>
              <a:t>2024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493632" y="1862073"/>
            <a:ext cx="25133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2C6337"/>
                </a:solidFill>
                <a:latin typeface="Verdana"/>
                <a:cs typeface="Verdana"/>
              </a:rPr>
              <a:t>¿Qué </a:t>
            </a:r>
            <a:r>
              <a:rPr sz="1800" dirty="0">
                <a:solidFill>
                  <a:srgbClr val="2C6337"/>
                </a:solidFill>
                <a:latin typeface="Verdana"/>
                <a:cs typeface="Verdana"/>
              </a:rPr>
              <a:t>hemos</a:t>
            </a:r>
            <a:r>
              <a:rPr sz="1800" spc="-60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801873" y="615695"/>
            <a:ext cx="7338695" cy="1012190"/>
          </a:xfrm>
          <a:custGeom>
            <a:avLst/>
            <a:gdLst/>
            <a:ahLst/>
            <a:cxnLst/>
            <a:rect l="l" t="t" r="r" b="b"/>
            <a:pathLst>
              <a:path w="7338695" h="1012189">
                <a:moveTo>
                  <a:pt x="7169531" y="0"/>
                </a:moveTo>
                <a:lnTo>
                  <a:pt x="168782" y="0"/>
                </a:lnTo>
                <a:lnTo>
                  <a:pt x="123913" y="6028"/>
                </a:lnTo>
                <a:lnTo>
                  <a:pt x="83594" y="23038"/>
                </a:lnTo>
                <a:lnTo>
                  <a:pt x="49434" y="49418"/>
                </a:lnTo>
                <a:lnTo>
                  <a:pt x="23043" y="83556"/>
                </a:lnTo>
                <a:lnTo>
                  <a:pt x="6028" y="123839"/>
                </a:lnTo>
                <a:lnTo>
                  <a:pt x="0" y="168655"/>
                </a:lnTo>
                <a:lnTo>
                  <a:pt x="0" y="843406"/>
                </a:lnTo>
                <a:lnTo>
                  <a:pt x="6028" y="888267"/>
                </a:lnTo>
                <a:lnTo>
                  <a:pt x="23043" y="928562"/>
                </a:lnTo>
                <a:lnTo>
                  <a:pt x="49434" y="962691"/>
                </a:lnTo>
                <a:lnTo>
                  <a:pt x="83594" y="989052"/>
                </a:lnTo>
                <a:lnTo>
                  <a:pt x="123913" y="1006043"/>
                </a:lnTo>
                <a:lnTo>
                  <a:pt x="168782" y="1012063"/>
                </a:lnTo>
                <a:lnTo>
                  <a:pt x="7169531" y="1012063"/>
                </a:lnTo>
                <a:lnTo>
                  <a:pt x="7214347" y="1006043"/>
                </a:lnTo>
                <a:lnTo>
                  <a:pt x="7254630" y="989052"/>
                </a:lnTo>
                <a:lnTo>
                  <a:pt x="7288768" y="962691"/>
                </a:lnTo>
                <a:lnTo>
                  <a:pt x="7315148" y="928562"/>
                </a:lnTo>
                <a:lnTo>
                  <a:pt x="7332158" y="888267"/>
                </a:lnTo>
                <a:lnTo>
                  <a:pt x="7338186" y="843406"/>
                </a:lnTo>
                <a:lnTo>
                  <a:pt x="7338186" y="168655"/>
                </a:lnTo>
                <a:lnTo>
                  <a:pt x="7332158" y="123839"/>
                </a:lnTo>
                <a:lnTo>
                  <a:pt x="7315148" y="83556"/>
                </a:lnTo>
                <a:lnTo>
                  <a:pt x="7288768" y="49418"/>
                </a:lnTo>
                <a:lnTo>
                  <a:pt x="7254630" y="23038"/>
                </a:lnTo>
                <a:lnTo>
                  <a:pt x="7214347" y="6028"/>
                </a:lnTo>
                <a:lnTo>
                  <a:pt x="7169531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801873" y="615695"/>
            <a:ext cx="7338695" cy="1012190"/>
          </a:xfrm>
          <a:custGeom>
            <a:avLst/>
            <a:gdLst/>
            <a:ahLst/>
            <a:cxnLst/>
            <a:rect l="l" t="t" r="r" b="b"/>
            <a:pathLst>
              <a:path w="7338695" h="1012189">
                <a:moveTo>
                  <a:pt x="0" y="168655"/>
                </a:moveTo>
                <a:lnTo>
                  <a:pt x="6028" y="123839"/>
                </a:lnTo>
                <a:lnTo>
                  <a:pt x="23043" y="83556"/>
                </a:lnTo>
                <a:lnTo>
                  <a:pt x="49434" y="49418"/>
                </a:lnTo>
                <a:lnTo>
                  <a:pt x="83594" y="23038"/>
                </a:lnTo>
                <a:lnTo>
                  <a:pt x="123913" y="6028"/>
                </a:lnTo>
                <a:lnTo>
                  <a:pt x="168782" y="0"/>
                </a:lnTo>
                <a:lnTo>
                  <a:pt x="7169531" y="0"/>
                </a:lnTo>
                <a:lnTo>
                  <a:pt x="7214347" y="6028"/>
                </a:lnTo>
                <a:lnTo>
                  <a:pt x="7254630" y="23038"/>
                </a:lnTo>
                <a:lnTo>
                  <a:pt x="7288768" y="49418"/>
                </a:lnTo>
                <a:lnTo>
                  <a:pt x="7315148" y="83556"/>
                </a:lnTo>
                <a:lnTo>
                  <a:pt x="7332158" y="123839"/>
                </a:lnTo>
                <a:lnTo>
                  <a:pt x="7338186" y="168655"/>
                </a:lnTo>
                <a:lnTo>
                  <a:pt x="7338186" y="843406"/>
                </a:lnTo>
                <a:lnTo>
                  <a:pt x="7332158" y="888267"/>
                </a:lnTo>
                <a:lnTo>
                  <a:pt x="7315148" y="928562"/>
                </a:lnTo>
                <a:lnTo>
                  <a:pt x="7288768" y="962691"/>
                </a:lnTo>
                <a:lnTo>
                  <a:pt x="7254630" y="989052"/>
                </a:lnTo>
                <a:lnTo>
                  <a:pt x="7214347" y="1006043"/>
                </a:lnTo>
                <a:lnTo>
                  <a:pt x="7169531" y="1012063"/>
                </a:lnTo>
                <a:lnTo>
                  <a:pt x="168782" y="1012063"/>
                </a:lnTo>
                <a:lnTo>
                  <a:pt x="123913" y="1006043"/>
                </a:lnTo>
                <a:lnTo>
                  <a:pt x="83594" y="989052"/>
                </a:lnTo>
                <a:lnTo>
                  <a:pt x="49434" y="962691"/>
                </a:lnTo>
                <a:lnTo>
                  <a:pt x="23043" y="928562"/>
                </a:lnTo>
                <a:lnTo>
                  <a:pt x="6028" y="888267"/>
                </a:lnTo>
                <a:lnTo>
                  <a:pt x="0" y="843406"/>
                </a:lnTo>
                <a:lnTo>
                  <a:pt x="0" y="168655"/>
                </a:lnTo>
                <a:close/>
              </a:path>
            </a:pathLst>
          </a:custGeom>
          <a:ln w="19050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3783838" y="572770"/>
            <a:ext cx="5372100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35785" marR="5080" indent="-1823085">
              <a:lnSpc>
                <a:spcPct val="100000"/>
              </a:lnSpc>
              <a:spcBef>
                <a:spcPts val="105"/>
              </a:spcBef>
            </a:pPr>
            <a:r>
              <a:rPr dirty="0">
                <a:latin typeface="Verdana"/>
                <a:cs typeface="Verdana"/>
              </a:rPr>
              <a:t>MINISTERIO DE </a:t>
            </a:r>
            <a:r>
              <a:rPr spc="-5" dirty="0">
                <a:latin typeface="Verdana"/>
                <a:cs typeface="Verdana"/>
              </a:rPr>
              <a:t>CIENCIA, TECNOLOGÍA</a:t>
            </a:r>
            <a:r>
              <a:rPr spc="-160" dirty="0">
                <a:latin typeface="Verdana"/>
                <a:cs typeface="Verdana"/>
              </a:rPr>
              <a:t> </a:t>
            </a:r>
            <a:r>
              <a:rPr dirty="0">
                <a:latin typeface="Verdana"/>
                <a:cs typeface="Verdana"/>
              </a:rPr>
              <a:t>E  </a:t>
            </a:r>
            <a:r>
              <a:rPr spc="-10" dirty="0">
                <a:latin typeface="Verdana"/>
                <a:cs typeface="Verdana"/>
              </a:rPr>
              <a:t>INNOVACIÓN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483478" y="1183894"/>
            <a:ext cx="197548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FFFFFF"/>
                </a:solidFill>
                <a:latin typeface="Verdana"/>
                <a:cs typeface="Verdana"/>
              </a:rPr>
              <a:t>7</a:t>
            </a:r>
            <a:r>
              <a:rPr sz="1500" spc="-4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Verdana"/>
                <a:cs typeface="Verdana"/>
              </a:rPr>
              <a:t>MACROPROCESOS</a:t>
            </a:r>
            <a:endParaRPr sz="1500">
              <a:latin typeface="Verdana"/>
              <a:cs typeface="Verdana"/>
            </a:endParaRPr>
          </a:p>
          <a:p>
            <a:pPr marL="1270" algn="ctr">
              <a:lnSpc>
                <a:spcPct val="100000"/>
              </a:lnSpc>
            </a:pPr>
            <a:r>
              <a:rPr sz="1500" spc="-5" dirty="0">
                <a:solidFill>
                  <a:srgbClr val="FFFFFF"/>
                </a:solidFill>
                <a:latin typeface="Verdana"/>
                <a:cs typeface="Verdana"/>
              </a:rPr>
              <a:t>24</a:t>
            </a:r>
            <a:r>
              <a:rPr sz="1500" spc="-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500" spc="-5" dirty="0">
                <a:solidFill>
                  <a:srgbClr val="FFFFFF"/>
                </a:solidFill>
                <a:latin typeface="Verdana"/>
                <a:cs typeface="Verdana"/>
              </a:rPr>
              <a:t>PROCESOS</a:t>
            </a:r>
            <a:endParaRPr sz="1500">
              <a:latin typeface="Verdana"/>
              <a:cs typeface="Verdan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395973" y="2473960"/>
            <a:ext cx="1556766" cy="19100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59916" y="2551938"/>
            <a:ext cx="1941957" cy="194195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3" name="object 13"/>
          <p:cNvGraphicFramePr>
            <a:graphicFrameLocks noGrp="1"/>
          </p:cNvGraphicFramePr>
          <p:nvPr/>
        </p:nvGraphicFramePr>
        <p:xfrm>
          <a:off x="8117458" y="2320289"/>
          <a:ext cx="3129915" cy="4127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95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296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Estratégicos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124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48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42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28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Protocolos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322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175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Plantillas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200" spc="-1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Externos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59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2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200" spc="-1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Técnicos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Fichas</a:t>
                      </a:r>
                      <a:r>
                        <a:rPr sz="1200" spc="1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Técnicas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42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latin typeface="Verdana"/>
                          <a:cs typeface="Verdana"/>
                        </a:rPr>
                        <a:t>TOTAL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latin typeface="Verdana"/>
                          <a:cs typeface="Verdana"/>
                        </a:rPr>
                        <a:t>871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4" name="object 14"/>
          <p:cNvGraphicFramePr>
            <a:graphicFrameLocks noGrp="1"/>
          </p:cNvGraphicFramePr>
          <p:nvPr/>
        </p:nvGraphicFramePr>
        <p:xfrm>
          <a:off x="3472053" y="2570098"/>
          <a:ext cx="2515870" cy="33051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3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2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126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52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44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Protocolos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321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197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200" spc="-2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Externos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66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200" spc="-2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Técnicos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Fichas</a:t>
                      </a:r>
                      <a:r>
                        <a:rPr sz="1200" spc="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Técnicas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37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43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latin typeface="Verdana"/>
                          <a:cs typeface="Verdana"/>
                        </a:rPr>
                        <a:t>TOTAL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latin typeface="Verdana"/>
                          <a:cs typeface="Verdana"/>
                        </a:rPr>
                        <a:t>890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99335" y="188213"/>
            <a:ext cx="7265670" cy="824230"/>
          </a:xfrm>
          <a:custGeom>
            <a:avLst/>
            <a:gdLst/>
            <a:ahLst/>
            <a:cxnLst/>
            <a:rect l="l" t="t" r="r" b="b"/>
            <a:pathLst>
              <a:path w="7265670" h="824230">
                <a:moveTo>
                  <a:pt x="7127875" y="0"/>
                </a:moveTo>
                <a:lnTo>
                  <a:pt x="137413" y="0"/>
                </a:lnTo>
                <a:lnTo>
                  <a:pt x="93959" y="7000"/>
                </a:lnTo>
                <a:lnTo>
                  <a:pt x="56235" y="26497"/>
                </a:lnTo>
                <a:lnTo>
                  <a:pt x="26497" y="56235"/>
                </a:lnTo>
                <a:lnTo>
                  <a:pt x="7000" y="93959"/>
                </a:lnTo>
                <a:lnTo>
                  <a:pt x="0" y="137413"/>
                </a:lnTo>
                <a:lnTo>
                  <a:pt x="0" y="686815"/>
                </a:lnTo>
                <a:lnTo>
                  <a:pt x="7000" y="730270"/>
                </a:lnTo>
                <a:lnTo>
                  <a:pt x="26497" y="767994"/>
                </a:lnTo>
                <a:lnTo>
                  <a:pt x="56235" y="797732"/>
                </a:lnTo>
                <a:lnTo>
                  <a:pt x="93959" y="817229"/>
                </a:lnTo>
                <a:lnTo>
                  <a:pt x="137413" y="824229"/>
                </a:lnTo>
                <a:lnTo>
                  <a:pt x="7127875" y="824229"/>
                </a:lnTo>
                <a:lnTo>
                  <a:pt x="7171329" y="817229"/>
                </a:lnTo>
                <a:lnTo>
                  <a:pt x="7209053" y="797732"/>
                </a:lnTo>
                <a:lnTo>
                  <a:pt x="7238791" y="767994"/>
                </a:lnTo>
                <a:lnTo>
                  <a:pt x="7258288" y="730270"/>
                </a:lnTo>
                <a:lnTo>
                  <a:pt x="7265288" y="686815"/>
                </a:lnTo>
                <a:lnTo>
                  <a:pt x="7265288" y="137413"/>
                </a:lnTo>
                <a:lnTo>
                  <a:pt x="7258288" y="93959"/>
                </a:lnTo>
                <a:lnTo>
                  <a:pt x="7238791" y="56235"/>
                </a:lnTo>
                <a:lnTo>
                  <a:pt x="7209053" y="26497"/>
                </a:lnTo>
                <a:lnTo>
                  <a:pt x="7171329" y="7000"/>
                </a:lnTo>
                <a:lnTo>
                  <a:pt x="7127875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99335" y="188213"/>
            <a:ext cx="7265670" cy="824230"/>
          </a:xfrm>
          <a:custGeom>
            <a:avLst/>
            <a:gdLst/>
            <a:ahLst/>
            <a:cxnLst/>
            <a:rect l="l" t="t" r="r" b="b"/>
            <a:pathLst>
              <a:path w="7265670" h="824230">
                <a:moveTo>
                  <a:pt x="0" y="137413"/>
                </a:moveTo>
                <a:lnTo>
                  <a:pt x="7000" y="93959"/>
                </a:lnTo>
                <a:lnTo>
                  <a:pt x="26497" y="56235"/>
                </a:lnTo>
                <a:lnTo>
                  <a:pt x="56235" y="26497"/>
                </a:lnTo>
                <a:lnTo>
                  <a:pt x="93959" y="7000"/>
                </a:lnTo>
                <a:lnTo>
                  <a:pt x="137413" y="0"/>
                </a:lnTo>
                <a:lnTo>
                  <a:pt x="7127875" y="0"/>
                </a:lnTo>
                <a:lnTo>
                  <a:pt x="7171329" y="7000"/>
                </a:lnTo>
                <a:lnTo>
                  <a:pt x="7209053" y="26497"/>
                </a:lnTo>
                <a:lnTo>
                  <a:pt x="7238791" y="56235"/>
                </a:lnTo>
                <a:lnTo>
                  <a:pt x="7258288" y="93959"/>
                </a:lnTo>
                <a:lnTo>
                  <a:pt x="7265288" y="137413"/>
                </a:lnTo>
                <a:lnTo>
                  <a:pt x="7265288" y="686815"/>
                </a:lnTo>
                <a:lnTo>
                  <a:pt x="7258288" y="730270"/>
                </a:lnTo>
                <a:lnTo>
                  <a:pt x="7238791" y="767994"/>
                </a:lnTo>
                <a:lnTo>
                  <a:pt x="7209053" y="797732"/>
                </a:lnTo>
                <a:lnTo>
                  <a:pt x="7171329" y="817229"/>
                </a:lnTo>
                <a:lnTo>
                  <a:pt x="7127875" y="824229"/>
                </a:lnTo>
                <a:lnTo>
                  <a:pt x="137413" y="824229"/>
                </a:lnTo>
                <a:lnTo>
                  <a:pt x="93959" y="817229"/>
                </a:lnTo>
                <a:lnTo>
                  <a:pt x="56235" y="797732"/>
                </a:lnTo>
                <a:lnTo>
                  <a:pt x="26497" y="767994"/>
                </a:lnTo>
                <a:lnTo>
                  <a:pt x="7000" y="730270"/>
                </a:lnTo>
                <a:lnTo>
                  <a:pt x="0" y="686815"/>
                </a:lnTo>
                <a:lnTo>
                  <a:pt x="0" y="137413"/>
                </a:lnTo>
                <a:close/>
              </a:path>
            </a:pathLst>
          </a:custGeom>
          <a:ln w="19050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772917" y="266191"/>
            <a:ext cx="6321425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DIRECCIONAMIENTO</a:t>
            </a:r>
            <a:r>
              <a:rPr sz="1400" spc="-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Verdana"/>
                <a:cs typeface="Verdana"/>
              </a:rPr>
              <a:t>ESTRATÉGICO</a:t>
            </a:r>
            <a:endParaRPr sz="1400">
              <a:latin typeface="Verdana"/>
              <a:cs typeface="Verdana"/>
            </a:endParaRPr>
          </a:p>
          <a:p>
            <a:pPr marL="12700" marR="5080" indent="1115060">
              <a:lnSpc>
                <a:spcPct val="100000"/>
              </a:lnSpc>
            </a:pP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D101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– Gestión </a:t>
            </a: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de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la Planeación Institucional  </a:t>
            </a: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Responsable: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Oficina </a:t>
            </a: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Asesora de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Planeación e </a:t>
            </a: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Innovación</a:t>
            </a:r>
            <a:r>
              <a:rPr sz="1400" spc="-1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Institucional</a:t>
            </a:r>
            <a:endParaRPr sz="1400">
              <a:latin typeface="Verdana"/>
              <a:cs typeface="Verdana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4048759" y="1397635"/>
          <a:ext cx="2434590" cy="21609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89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8986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5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885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43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Guías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4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8986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885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10" dirty="0">
                          <a:latin typeface="Verdana"/>
                          <a:cs typeface="Verdana"/>
                        </a:rPr>
                        <a:t>33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88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Modelos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10" dirty="0">
                          <a:latin typeface="Verdana"/>
                          <a:cs typeface="Verdana"/>
                        </a:rPr>
                        <a:t>15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8986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Anexos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88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100" b="1" spc="-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62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1381886" y="4625721"/>
          <a:ext cx="2176780" cy="15684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720">
                <a:tc gridSpan="2">
                  <a:txBody>
                    <a:bodyPr/>
                    <a:lstStyle/>
                    <a:p>
                      <a:pPr marL="576580" marR="149860" indent="-42100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D101PR01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Planeación 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Institucional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Guías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spc="-10" dirty="0">
                          <a:latin typeface="Verdana"/>
                          <a:cs typeface="Verdana"/>
                        </a:rPr>
                        <a:t>17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Modelos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4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Anexos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4068571" y="3660521"/>
          <a:ext cx="2176780" cy="10572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D101PR02</a:t>
                      </a:r>
                      <a:r>
                        <a:rPr sz="1100" b="1" spc="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100">
                        <a:latin typeface="Verdana"/>
                        <a:cs typeface="Verdana"/>
                      </a:endParaRPr>
                    </a:p>
                    <a:p>
                      <a:pPr marL="134620" marR="126364" indent="-1270" algn="ctr">
                        <a:lnSpc>
                          <a:spcPct val="100000"/>
                        </a:lnSpc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Anteproyecto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presupuesto y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marco</a:t>
                      </a:r>
                      <a:r>
                        <a:rPr sz="1100" b="1" spc="-13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gasto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mediano</a:t>
                      </a:r>
                      <a:r>
                        <a:rPr sz="1100" b="1" spc="-7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plazo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Modelos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4079366" y="5002276"/>
          <a:ext cx="2176780" cy="14541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4347">
                <a:tc gridSpan="2">
                  <a:txBody>
                    <a:bodyPr/>
                    <a:lstStyle/>
                    <a:p>
                      <a:pPr marL="185420" marR="176530" algn="ctr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D101PR03 -</a:t>
                      </a:r>
                      <a:r>
                        <a:rPr sz="1100" b="1" spc="-7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Operación 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Comités  Institucionales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5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Modelos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3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6600443" y="3989704"/>
          <a:ext cx="2176780" cy="20713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29639">
                <a:tc gridSpan="2">
                  <a:txBody>
                    <a:bodyPr/>
                    <a:lstStyle/>
                    <a:p>
                      <a:pPr marL="116839" marR="10795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D101PR04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Gestión de 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Información de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  Oficina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Asesora de 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Planeación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</a:t>
                      </a:r>
                      <a:r>
                        <a:rPr sz="11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Innovación  Institucional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Guías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Instructivo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282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spc="-10" dirty="0">
                          <a:latin typeface="Verdana"/>
                          <a:cs typeface="Verdana"/>
                        </a:rPr>
                        <a:t>10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Modelos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3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9205468" y="3934840"/>
          <a:ext cx="2176780" cy="10572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 gridSpan="2">
                  <a:txBody>
                    <a:bodyPr/>
                    <a:lstStyle/>
                    <a:p>
                      <a:pPr marL="156845" marR="14859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D101PR05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100" b="1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Planeación  Operativa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Mecanismos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Operación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</a:t>
                      </a:r>
                      <a:r>
                        <a:rPr sz="1100" b="1" spc="-3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CTeI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Modelos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3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1381886" y="3680078"/>
          <a:ext cx="2176780" cy="7219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719">
                <a:tc gridSpan="2">
                  <a:txBody>
                    <a:bodyPr/>
                    <a:lstStyle/>
                    <a:p>
                      <a:pPr marL="672465" marR="166370" indent="-50038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100" b="1" spc="-9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Asociados  al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Proceso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" name="object 12"/>
          <p:cNvSpPr/>
          <p:nvPr/>
        </p:nvSpPr>
        <p:spPr>
          <a:xfrm>
            <a:off x="1111186" y="1692148"/>
            <a:ext cx="2140457" cy="15755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3" name="object 13"/>
          <p:cNvGraphicFramePr>
            <a:graphicFrameLocks noGrp="1"/>
          </p:cNvGraphicFramePr>
          <p:nvPr/>
        </p:nvGraphicFramePr>
        <p:xfrm>
          <a:off x="9205468" y="5283327"/>
          <a:ext cx="2176780" cy="7219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732">
                <a:tc gridSpan="2"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D101PR06 –</a:t>
                      </a:r>
                      <a:endParaRPr sz="1100">
                        <a:latin typeface="Verdana"/>
                        <a:cs typeface="Verdana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Participación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Ciudadana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object 14"/>
          <p:cNvSpPr/>
          <p:nvPr/>
        </p:nvSpPr>
        <p:spPr>
          <a:xfrm>
            <a:off x="6606793" y="1570355"/>
            <a:ext cx="1910079" cy="19100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4042409" y="1176654"/>
            <a:ext cx="25438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 febrero</a:t>
            </a:r>
            <a:r>
              <a:rPr sz="1200" spc="-7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</a:t>
            </a:r>
            <a:endParaRPr sz="1200">
              <a:latin typeface="Verdana"/>
              <a:cs typeface="Verdana"/>
            </a:endParaRPr>
          </a:p>
        </p:txBody>
      </p:sp>
      <p:graphicFrame>
        <p:nvGraphicFramePr>
          <p:cNvPr id="16" name="object 16"/>
          <p:cNvGraphicFramePr>
            <a:graphicFrameLocks noGrp="1"/>
          </p:cNvGraphicFramePr>
          <p:nvPr/>
        </p:nvGraphicFramePr>
        <p:xfrm>
          <a:off x="8659114" y="1389633"/>
          <a:ext cx="2434590" cy="21609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89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8858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6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885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557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Guías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4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8858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885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10" dirty="0">
                          <a:latin typeface="Verdana"/>
                          <a:cs typeface="Verdana"/>
                        </a:rPr>
                        <a:t>33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8986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Modelos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10" dirty="0">
                          <a:latin typeface="Verdana"/>
                          <a:cs typeface="Verdana"/>
                        </a:rPr>
                        <a:t>14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885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Anexos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8986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100" b="1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62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7" name="object 17"/>
          <p:cNvSpPr txBox="1"/>
          <p:nvPr/>
        </p:nvSpPr>
        <p:spPr>
          <a:xfrm>
            <a:off x="8892667" y="1120520"/>
            <a:ext cx="196342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5" dirty="0">
                <a:solidFill>
                  <a:srgbClr val="2C6337"/>
                </a:solidFill>
                <a:latin typeface="Verdana"/>
                <a:cs typeface="Verdana"/>
              </a:rPr>
              <a:t>¿Qué </a:t>
            </a:r>
            <a:r>
              <a:rPr sz="1400" dirty="0">
                <a:solidFill>
                  <a:srgbClr val="2C6337"/>
                </a:solidFill>
                <a:latin typeface="Verdana"/>
                <a:cs typeface="Verdana"/>
              </a:rPr>
              <a:t>hemos</a:t>
            </a:r>
            <a:r>
              <a:rPr sz="1400" spc="-6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400" spc="-5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99335" y="124205"/>
            <a:ext cx="7247255" cy="857250"/>
          </a:xfrm>
          <a:custGeom>
            <a:avLst/>
            <a:gdLst/>
            <a:ahLst/>
            <a:cxnLst/>
            <a:rect l="l" t="t" r="r" b="b"/>
            <a:pathLst>
              <a:path w="7247255" h="857250">
                <a:moveTo>
                  <a:pt x="7104125" y="0"/>
                </a:moveTo>
                <a:lnTo>
                  <a:pt x="142875" y="0"/>
                </a:lnTo>
                <a:lnTo>
                  <a:pt x="97682" y="7287"/>
                </a:lnTo>
                <a:lnTo>
                  <a:pt x="58457" y="27578"/>
                </a:lnTo>
                <a:lnTo>
                  <a:pt x="27541" y="58512"/>
                </a:lnTo>
                <a:lnTo>
                  <a:pt x="7275" y="97731"/>
                </a:lnTo>
                <a:lnTo>
                  <a:pt x="0" y="142875"/>
                </a:lnTo>
                <a:lnTo>
                  <a:pt x="0" y="714248"/>
                </a:lnTo>
                <a:lnTo>
                  <a:pt x="7275" y="759391"/>
                </a:lnTo>
                <a:lnTo>
                  <a:pt x="27541" y="798610"/>
                </a:lnTo>
                <a:lnTo>
                  <a:pt x="58457" y="829544"/>
                </a:lnTo>
                <a:lnTo>
                  <a:pt x="97682" y="849835"/>
                </a:lnTo>
                <a:lnTo>
                  <a:pt x="142875" y="857123"/>
                </a:lnTo>
                <a:lnTo>
                  <a:pt x="7104125" y="857123"/>
                </a:lnTo>
                <a:lnTo>
                  <a:pt x="7149269" y="849835"/>
                </a:lnTo>
                <a:lnTo>
                  <a:pt x="7188488" y="829544"/>
                </a:lnTo>
                <a:lnTo>
                  <a:pt x="7219422" y="798610"/>
                </a:lnTo>
                <a:lnTo>
                  <a:pt x="7239713" y="759391"/>
                </a:lnTo>
                <a:lnTo>
                  <a:pt x="7247000" y="714248"/>
                </a:lnTo>
                <a:lnTo>
                  <a:pt x="7247000" y="142875"/>
                </a:lnTo>
                <a:lnTo>
                  <a:pt x="7239713" y="97731"/>
                </a:lnTo>
                <a:lnTo>
                  <a:pt x="7219422" y="58512"/>
                </a:lnTo>
                <a:lnTo>
                  <a:pt x="7188488" y="27578"/>
                </a:lnTo>
                <a:lnTo>
                  <a:pt x="7149269" y="7287"/>
                </a:lnTo>
                <a:lnTo>
                  <a:pt x="7104125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99335" y="124205"/>
            <a:ext cx="7247255" cy="857250"/>
          </a:xfrm>
          <a:custGeom>
            <a:avLst/>
            <a:gdLst/>
            <a:ahLst/>
            <a:cxnLst/>
            <a:rect l="l" t="t" r="r" b="b"/>
            <a:pathLst>
              <a:path w="7247255" h="857250">
                <a:moveTo>
                  <a:pt x="0" y="142875"/>
                </a:moveTo>
                <a:lnTo>
                  <a:pt x="7275" y="97731"/>
                </a:lnTo>
                <a:lnTo>
                  <a:pt x="27541" y="58512"/>
                </a:lnTo>
                <a:lnTo>
                  <a:pt x="58457" y="27578"/>
                </a:lnTo>
                <a:lnTo>
                  <a:pt x="97682" y="7287"/>
                </a:lnTo>
                <a:lnTo>
                  <a:pt x="142875" y="0"/>
                </a:lnTo>
                <a:lnTo>
                  <a:pt x="7104125" y="0"/>
                </a:lnTo>
                <a:lnTo>
                  <a:pt x="7149269" y="7287"/>
                </a:lnTo>
                <a:lnTo>
                  <a:pt x="7188488" y="27578"/>
                </a:lnTo>
                <a:lnTo>
                  <a:pt x="7219422" y="58512"/>
                </a:lnTo>
                <a:lnTo>
                  <a:pt x="7239713" y="97731"/>
                </a:lnTo>
                <a:lnTo>
                  <a:pt x="7247000" y="142875"/>
                </a:lnTo>
                <a:lnTo>
                  <a:pt x="7247000" y="714248"/>
                </a:lnTo>
                <a:lnTo>
                  <a:pt x="7239713" y="759391"/>
                </a:lnTo>
                <a:lnTo>
                  <a:pt x="7219422" y="798610"/>
                </a:lnTo>
                <a:lnTo>
                  <a:pt x="7188488" y="829544"/>
                </a:lnTo>
                <a:lnTo>
                  <a:pt x="7149269" y="849835"/>
                </a:lnTo>
                <a:lnTo>
                  <a:pt x="7104125" y="857123"/>
                </a:lnTo>
                <a:lnTo>
                  <a:pt x="142875" y="857123"/>
                </a:lnTo>
                <a:lnTo>
                  <a:pt x="97682" y="849835"/>
                </a:lnTo>
                <a:lnTo>
                  <a:pt x="58457" y="829544"/>
                </a:lnTo>
                <a:lnTo>
                  <a:pt x="27541" y="798610"/>
                </a:lnTo>
                <a:lnTo>
                  <a:pt x="7275" y="759391"/>
                </a:lnTo>
                <a:lnTo>
                  <a:pt x="0" y="714248"/>
                </a:lnTo>
                <a:lnTo>
                  <a:pt x="0" y="142875"/>
                </a:lnTo>
                <a:close/>
              </a:path>
            </a:pathLst>
          </a:custGeom>
          <a:ln w="19049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763392" y="218694"/>
            <a:ext cx="6321425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DIRECCIONAMIENTO</a:t>
            </a:r>
            <a:r>
              <a:rPr sz="1400" spc="-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Verdana"/>
                <a:cs typeface="Verdana"/>
              </a:rPr>
              <a:t>ESTRATÉGICO</a:t>
            </a:r>
            <a:endParaRPr sz="1400">
              <a:latin typeface="Verdana"/>
              <a:cs typeface="Verdana"/>
            </a:endParaRPr>
          </a:p>
          <a:p>
            <a:pPr marL="12700" marR="5080" indent="1102995">
              <a:lnSpc>
                <a:spcPct val="100000"/>
              </a:lnSpc>
            </a:pP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D102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– Gestión </a:t>
            </a: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de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la </a:t>
            </a: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Innovación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Institucional  </a:t>
            </a: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Responsable: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Oficina </a:t>
            </a: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Asesora de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Planeación e </a:t>
            </a: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Innovación</a:t>
            </a:r>
            <a:r>
              <a:rPr sz="1400" spc="-1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Institucional</a:t>
            </a:r>
            <a:endParaRPr sz="1400">
              <a:latin typeface="Verdana"/>
              <a:cs typeface="Verdana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8703691" y="1432686"/>
          <a:ext cx="2176780" cy="23444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907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7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07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Guías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4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907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10" dirty="0">
                          <a:latin typeface="Verdana"/>
                          <a:cs typeface="Verdana"/>
                        </a:rPr>
                        <a:t>10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907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10" dirty="0">
                          <a:latin typeface="Verdana"/>
                          <a:cs typeface="Verdana"/>
                        </a:rPr>
                        <a:t>Plantillas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5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Modelos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907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Anexos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100" b="1" spc="-3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31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2582164" y="3875151"/>
          <a:ext cx="2176780" cy="12865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719">
                <a:tc gridSpan="2">
                  <a:txBody>
                    <a:bodyPr/>
                    <a:lstStyle/>
                    <a:p>
                      <a:pPr marL="589280" marR="170180" indent="-410209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D102PR01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Control</a:t>
                      </a:r>
                      <a:r>
                        <a:rPr sz="1100" b="1" spc="-8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Documentos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10" dirty="0">
                          <a:latin typeface="Verdana"/>
                          <a:cs typeface="Verdana"/>
                        </a:rPr>
                        <a:t>Guía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R="199390" algn="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R="199390" algn="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spc="-10" dirty="0">
                          <a:latin typeface="Verdana"/>
                          <a:cs typeface="Verdana"/>
                        </a:rPr>
                        <a:t>Plantilla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R="199390" algn="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5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2582164" y="5326507"/>
          <a:ext cx="2176780" cy="10039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669">
                <a:tc gridSpan="2">
                  <a:txBody>
                    <a:bodyPr/>
                    <a:lstStyle/>
                    <a:p>
                      <a:pPr marL="808355" marR="95885" indent="-7061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D102PR02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–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Acciones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Mejora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Guías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R="199390" algn="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R="199390" algn="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4983734" y="3841622"/>
          <a:ext cx="2176780" cy="11715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4359">
                <a:tc gridSpan="2"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D102PR03</a:t>
                      </a:r>
                      <a:r>
                        <a:rPr sz="1100" b="1" spc="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–</a:t>
                      </a:r>
                      <a:endParaRPr sz="1100">
                        <a:latin typeface="Verdana"/>
                        <a:cs typeface="Verdana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Administración</a:t>
                      </a:r>
                      <a:r>
                        <a:rPr sz="1100" b="1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</a:t>
                      </a:r>
                      <a:endParaRPr sz="1100">
                        <a:latin typeface="Verdana"/>
                        <a:cs typeface="Verdana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Riesgos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Guías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7481569" y="3877055"/>
          <a:ext cx="2176780" cy="15068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29639">
                <a:tc gridSpan="2">
                  <a:txBody>
                    <a:bodyPr/>
                    <a:lstStyle/>
                    <a:p>
                      <a:pPr marL="103505" marR="9588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D102PR05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Creación 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y/o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modificación 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estructural de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trámites</a:t>
                      </a:r>
                      <a:r>
                        <a:rPr sz="1100" b="1" spc="-13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Otros Procedimientos  Administrativos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100" b="1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OPA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Modelos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7453630" y="5564251"/>
          <a:ext cx="2176780" cy="7219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669">
                <a:tc gridSpan="2">
                  <a:txBody>
                    <a:bodyPr/>
                    <a:lstStyle/>
                    <a:p>
                      <a:pPr marL="421640" marR="158750" indent="-2533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D102PR06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Gestión</a:t>
                      </a:r>
                      <a:r>
                        <a:rPr sz="1100" b="1" spc="-8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Cambios del</a:t>
                      </a:r>
                      <a:r>
                        <a:rPr sz="1100" b="1" spc="-3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SGC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218427" y="4266438"/>
          <a:ext cx="2176780" cy="15684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719">
                <a:tc gridSpan="2">
                  <a:txBody>
                    <a:bodyPr/>
                    <a:lstStyle/>
                    <a:p>
                      <a:pPr marL="672465" marR="166370" indent="-50038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100" b="1" spc="-9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Asociados  al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Proceso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Guías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18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Anexos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" name="object 12"/>
          <p:cNvSpPr/>
          <p:nvPr/>
        </p:nvSpPr>
        <p:spPr>
          <a:xfrm>
            <a:off x="762698" y="1600072"/>
            <a:ext cx="1941957" cy="19419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3" name="object 13"/>
          <p:cNvGraphicFramePr>
            <a:graphicFrameLocks noGrp="1"/>
          </p:cNvGraphicFramePr>
          <p:nvPr/>
        </p:nvGraphicFramePr>
        <p:xfrm>
          <a:off x="4983734" y="5162677"/>
          <a:ext cx="2176780" cy="10039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732">
                <a:tc gridSpan="2">
                  <a:txBody>
                    <a:bodyPr/>
                    <a:lstStyle/>
                    <a:p>
                      <a:pPr marL="219075" marR="153035" indent="-5651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D102PR04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– Control</a:t>
                      </a:r>
                      <a:r>
                        <a:rPr sz="1100" b="1" spc="-6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Salidas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No</a:t>
                      </a:r>
                      <a:r>
                        <a:rPr sz="11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Conformes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Anexos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" name="object 14"/>
          <p:cNvGraphicFramePr>
            <a:graphicFrameLocks noGrp="1"/>
          </p:cNvGraphicFramePr>
          <p:nvPr/>
        </p:nvGraphicFramePr>
        <p:xfrm>
          <a:off x="9782302" y="4737608"/>
          <a:ext cx="2176780" cy="8896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4360">
                <a:tc gridSpan="2">
                  <a:txBody>
                    <a:bodyPr/>
                    <a:lstStyle/>
                    <a:p>
                      <a:pPr marL="141605" marR="131445" indent="-635" algn="ctr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D102PR07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Auditorías 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Internas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del Sistema</a:t>
                      </a:r>
                      <a:r>
                        <a:rPr sz="1100" b="1" spc="-9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Gestión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4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4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" name="object 15"/>
          <p:cNvSpPr/>
          <p:nvPr/>
        </p:nvSpPr>
        <p:spPr>
          <a:xfrm>
            <a:off x="6096000" y="1560702"/>
            <a:ext cx="1910079" cy="19100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3097529" y="1229359"/>
            <a:ext cx="25438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 febrero</a:t>
            </a:r>
            <a:r>
              <a:rPr sz="1200" spc="-7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808211" y="1165987"/>
            <a:ext cx="196342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5" dirty="0">
                <a:solidFill>
                  <a:srgbClr val="2C6337"/>
                </a:solidFill>
                <a:latin typeface="Verdana"/>
                <a:cs typeface="Verdana"/>
              </a:rPr>
              <a:t>¿Qué </a:t>
            </a:r>
            <a:r>
              <a:rPr sz="1400" dirty="0">
                <a:solidFill>
                  <a:srgbClr val="2C6337"/>
                </a:solidFill>
                <a:latin typeface="Verdana"/>
                <a:cs typeface="Verdana"/>
              </a:rPr>
              <a:t>hemos</a:t>
            </a:r>
            <a:r>
              <a:rPr sz="1400" spc="-6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400" spc="-5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400">
              <a:latin typeface="Verdana"/>
              <a:cs typeface="Verdana"/>
            </a:endParaRPr>
          </a:p>
        </p:txBody>
      </p:sp>
      <p:graphicFrame>
        <p:nvGraphicFramePr>
          <p:cNvPr id="18" name="object 18"/>
          <p:cNvGraphicFramePr>
            <a:graphicFrameLocks noGrp="1"/>
          </p:cNvGraphicFramePr>
          <p:nvPr/>
        </p:nvGraphicFramePr>
        <p:xfrm>
          <a:off x="3315334" y="1430908"/>
          <a:ext cx="2176780" cy="21920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8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100" b="1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31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99335" y="124205"/>
            <a:ext cx="7219950" cy="858519"/>
          </a:xfrm>
          <a:custGeom>
            <a:avLst/>
            <a:gdLst/>
            <a:ahLst/>
            <a:cxnLst/>
            <a:rect l="l" t="t" r="r" b="b"/>
            <a:pathLst>
              <a:path w="7219950" h="858519">
                <a:moveTo>
                  <a:pt x="7076440" y="0"/>
                </a:moveTo>
                <a:lnTo>
                  <a:pt x="143128" y="0"/>
                </a:lnTo>
                <a:lnTo>
                  <a:pt x="97861" y="7301"/>
                </a:lnTo>
                <a:lnTo>
                  <a:pt x="58567" y="27631"/>
                </a:lnTo>
                <a:lnTo>
                  <a:pt x="27594" y="58622"/>
                </a:lnTo>
                <a:lnTo>
                  <a:pt x="7289" y="97909"/>
                </a:lnTo>
                <a:lnTo>
                  <a:pt x="0" y="143128"/>
                </a:lnTo>
                <a:lnTo>
                  <a:pt x="0" y="715518"/>
                </a:lnTo>
                <a:lnTo>
                  <a:pt x="7289" y="760723"/>
                </a:lnTo>
                <a:lnTo>
                  <a:pt x="27594" y="799980"/>
                </a:lnTo>
                <a:lnTo>
                  <a:pt x="58567" y="830933"/>
                </a:lnTo>
                <a:lnTo>
                  <a:pt x="97861" y="851231"/>
                </a:lnTo>
                <a:lnTo>
                  <a:pt x="143128" y="858520"/>
                </a:lnTo>
                <a:lnTo>
                  <a:pt x="7076440" y="858520"/>
                </a:lnTo>
                <a:lnTo>
                  <a:pt x="7121707" y="851231"/>
                </a:lnTo>
                <a:lnTo>
                  <a:pt x="7161001" y="830933"/>
                </a:lnTo>
                <a:lnTo>
                  <a:pt x="7191974" y="799980"/>
                </a:lnTo>
                <a:lnTo>
                  <a:pt x="7212279" y="760723"/>
                </a:lnTo>
                <a:lnTo>
                  <a:pt x="7219569" y="715518"/>
                </a:lnTo>
                <a:lnTo>
                  <a:pt x="7219569" y="143128"/>
                </a:lnTo>
                <a:lnTo>
                  <a:pt x="7212279" y="97909"/>
                </a:lnTo>
                <a:lnTo>
                  <a:pt x="7191974" y="58622"/>
                </a:lnTo>
                <a:lnTo>
                  <a:pt x="7161001" y="27631"/>
                </a:lnTo>
                <a:lnTo>
                  <a:pt x="7121707" y="7301"/>
                </a:lnTo>
                <a:lnTo>
                  <a:pt x="7076440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99335" y="124205"/>
            <a:ext cx="7219950" cy="858519"/>
          </a:xfrm>
          <a:custGeom>
            <a:avLst/>
            <a:gdLst/>
            <a:ahLst/>
            <a:cxnLst/>
            <a:rect l="l" t="t" r="r" b="b"/>
            <a:pathLst>
              <a:path w="7219950" h="858519">
                <a:moveTo>
                  <a:pt x="0" y="143128"/>
                </a:moveTo>
                <a:lnTo>
                  <a:pt x="7289" y="97909"/>
                </a:lnTo>
                <a:lnTo>
                  <a:pt x="27594" y="58622"/>
                </a:lnTo>
                <a:lnTo>
                  <a:pt x="58567" y="27631"/>
                </a:lnTo>
                <a:lnTo>
                  <a:pt x="97861" y="7301"/>
                </a:lnTo>
                <a:lnTo>
                  <a:pt x="143128" y="0"/>
                </a:lnTo>
                <a:lnTo>
                  <a:pt x="7076440" y="0"/>
                </a:lnTo>
                <a:lnTo>
                  <a:pt x="7121707" y="7301"/>
                </a:lnTo>
                <a:lnTo>
                  <a:pt x="7161001" y="27631"/>
                </a:lnTo>
                <a:lnTo>
                  <a:pt x="7191974" y="58622"/>
                </a:lnTo>
                <a:lnTo>
                  <a:pt x="7212279" y="97909"/>
                </a:lnTo>
                <a:lnTo>
                  <a:pt x="7219569" y="143128"/>
                </a:lnTo>
                <a:lnTo>
                  <a:pt x="7219569" y="715518"/>
                </a:lnTo>
                <a:lnTo>
                  <a:pt x="7212279" y="760723"/>
                </a:lnTo>
                <a:lnTo>
                  <a:pt x="7191974" y="799980"/>
                </a:lnTo>
                <a:lnTo>
                  <a:pt x="7161001" y="830933"/>
                </a:lnTo>
                <a:lnTo>
                  <a:pt x="7121707" y="851231"/>
                </a:lnTo>
                <a:lnTo>
                  <a:pt x="7076440" y="858520"/>
                </a:lnTo>
                <a:lnTo>
                  <a:pt x="143128" y="858520"/>
                </a:lnTo>
                <a:lnTo>
                  <a:pt x="97861" y="851231"/>
                </a:lnTo>
                <a:lnTo>
                  <a:pt x="58567" y="830933"/>
                </a:lnTo>
                <a:lnTo>
                  <a:pt x="27594" y="799980"/>
                </a:lnTo>
                <a:lnTo>
                  <a:pt x="7289" y="760723"/>
                </a:lnTo>
                <a:lnTo>
                  <a:pt x="0" y="715518"/>
                </a:lnTo>
                <a:lnTo>
                  <a:pt x="0" y="143128"/>
                </a:lnTo>
                <a:close/>
              </a:path>
            </a:pathLst>
          </a:custGeom>
          <a:ln w="19050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8467725" y="1218183"/>
          <a:ext cx="2748915" cy="25120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87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7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</a:t>
                      </a:r>
                      <a:r>
                        <a:rPr sz="1100" b="1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Estratégico</a:t>
                      </a:r>
                      <a:endParaRPr sz="1100">
                        <a:latin typeface="Verdana"/>
                        <a:cs typeface="Verdana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</a:t>
                      </a:r>
                      <a:endParaRPr sz="1100">
                        <a:latin typeface="Verdana"/>
                        <a:cs typeface="Verdana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6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8288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10" dirty="0">
                          <a:latin typeface="Verdana"/>
                          <a:cs typeface="Verdana"/>
                        </a:rPr>
                        <a:t>11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07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Guías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4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907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8288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10" dirty="0">
                          <a:latin typeface="Verdana"/>
                          <a:cs typeface="Verdana"/>
                        </a:rPr>
                        <a:t>20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907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Modelos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3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100" spc="-2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5" dirty="0">
                          <a:latin typeface="Verdana"/>
                          <a:cs typeface="Verdana"/>
                        </a:rPr>
                        <a:t>Técnicos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907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Anexos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100" b="1" spc="-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marL="17208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50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3304540" y="4029455"/>
          <a:ext cx="2176780" cy="10039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719">
                <a:tc gridSpan="2">
                  <a:txBody>
                    <a:bodyPr/>
                    <a:lstStyle/>
                    <a:p>
                      <a:pPr marL="649605" marR="160020" indent="-4819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D103PR01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Gestión</a:t>
                      </a:r>
                      <a:r>
                        <a:rPr sz="1100" b="1" spc="-8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Solicitudes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7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Anexos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3304540" y="5345684"/>
          <a:ext cx="2176780" cy="7219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719">
                <a:tc gridSpan="2">
                  <a:txBody>
                    <a:bodyPr/>
                    <a:lstStyle/>
                    <a:p>
                      <a:pPr marL="744220" marR="141605" indent="-59436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D103PR02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– Gestión</a:t>
                      </a:r>
                      <a:r>
                        <a:rPr sz="1100" b="1" spc="-5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Cambios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4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6145021" y="4024503"/>
          <a:ext cx="2176780" cy="8896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4360">
                <a:tc gridSpan="2">
                  <a:txBody>
                    <a:bodyPr/>
                    <a:lstStyle/>
                    <a:p>
                      <a:pPr marL="127635" marR="119380" indent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D103PR03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Gestión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Incidentes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seguridad</a:t>
                      </a:r>
                      <a:r>
                        <a:rPr sz="11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información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6145021" y="5280278"/>
          <a:ext cx="2176780" cy="8667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57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26732">
                <a:tc>
                  <a:txBody>
                    <a:bodyPr/>
                    <a:lstStyle/>
                    <a:p>
                      <a:pPr marL="659130" marR="158750" indent="-4908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D103PR04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Gestión</a:t>
                      </a:r>
                      <a:r>
                        <a:rPr sz="1100" b="1" spc="-8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Incidentes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marL="739140" marR="325120" indent="-4057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No </a:t>
                      </a:r>
                      <a:r>
                        <a:rPr sz="1100" spc="-5" dirty="0">
                          <a:latin typeface="Verdana"/>
                          <a:cs typeface="Verdana"/>
                        </a:rPr>
                        <a:t>tiene</a:t>
                      </a:r>
                      <a:r>
                        <a:rPr sz="1100" spc="-8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100" dirty="0">
                          <a:latin typeface="Verdana"/>
                          <a:cs typeface="Verdana"/>
                        </a:rPr>
                        <a:t>documentos  </a:t>
                      </a:r>
                      <a:r>
                        <a:rPr sz="1100" spc="-5" dirty="0">
                          <a:latin typeface="Verdana"/>
                          <a:cs typeface="Verdana"/>
                        </a:rPr>
                        <a:t>asociados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8926321" y="4067555"/>
          <a:ext cx="2148840" cy="8661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29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26719">
                <a:tc>
                  <a:txBody>
                    <a:bodyPr/>
                    <a:lstStyle/>
                    <a:p>
                      <a:pPr marL="650240" marR="145415" indent="-49530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D103PR05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Gestión</a:t>
                      </a:r>
                      <a:r>
                        <a:rPr sz="1100" b="1" spc="-8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Problemas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19">
                <a:tc>
                  <a:txBody>
                    <a:bodyPr/>
                    <a:lstStyle/>
                    <a:p>
                      <a:pPr marL="750570" marR="394970" indent="-34798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No tiene</a:t>
                      </a:r>
                      <a:r>
                        <a:rPr sz="11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documentos 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asociados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8926321" y="5131434"/>
          <a:ext cx="2176780" cy="13392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1936">
                <a:tc gridSpan="2">
                  <a:txBody>
                    <a:bodyPr/>
                    <a:lstStyle/>
                    <a:p>
                      <a:pPr marL="168910" marR="15811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D103PR06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Gestión</a:t>
                      </a:r>
                      <a:r>
                        <a:rPr sz="1100" b="1" spc="-8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Requerimientos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para  cambios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Sistemas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Información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Guías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3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412407" y="3759961"/>
          <a:ext cx="2508250" cy="24155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989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719">
                <a:tc gridSpan="2">
                  <a:txBody>
                    <a:bodyPr/>
                    <a:lstStyle/>
                    <a:p>
                      <a:pPr marL="932815" marR="238125" indent="-68770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Asociados</a:t>
                      </a:r>
                      <a:r>
                        <a:rPr sz="1100" b="1" spc="-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al  Proceso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10" dirty="0">
                          <a:latin typeface="Verdana"/>
                          <a:cs typeface="Verdana"/>
                        </a:rPr>
                        <a:t>11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Guías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6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16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Modelos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3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100" spc="-2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100" dirty="0">
                          <a:latin typeface="Verdana"/>
                          <a:cs typeface="Verdana"/>
                        </a:rPr>
                        <a:t>Técnicos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Documento</a:t>
                      </a:r>
                      <a:r>
                        <a:rPr sz="1100" spc="-2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5" dirty="0">
                          <a:latin typeface="Verdana"/>
                          <a:cs typeface="Verdana"/>
                        </a:rPr>
                        <a:t>Estratégico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2" name="object 12"/>
          <p:cNvSpPr/>
          <p:nvPr/>
        </p:nvSpPr>
        <p:spPr>
          <a:xfrm>
            <a:off x="171373" y="1487042"/>
            <a:ext cx="1941957" cy="19419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96000" y="1396872"/>
            <a:ext cx="1910079" cy="19100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8808211" y="1002030"/>
            <a:ext cx="196342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5" dirty="0">
                <a:solidFill>
                  <a:srgbClr val="2C6337"/>
                </a:solidFill>
                <a:latin typeface="Verdana"/>
                <a:cs typeface="Verdana"/>
              </a:rPr>
              <a:t>¿Qué </a:t>
            </a:r>
            <a:r>
              <a:rPr sz="1400" dirty="0">
                <a:solidFill>
                  <a:srgbClr val="2C6337"/>
                </a:solidFill>
                <a:latin typeface="Verdana"/>
                <a:cs typeface="Verdana"/>
              </a:rPr>
              <a:t>hemos</a:t>
            </a:r>
            <a:r>
              <a:rPr sz="1400" spc="-6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400" spc="-5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049016" y="219201"/>
            <a:ext cx="5723255" cy="1008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DIRECCIONAMIENTO</a:t>
            </a:r>
            <a:r>
              <a:rPr sz="1400" spc="-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Verdana"/>
                <a:cs typeface="Verdana"/>
              </a:rPr>
              <a:t>ESTRATÉGICO</a:t>
            </a:r>
            <a:endParaRPr sz="140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D103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– Gestión </a:t>
            </a: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de </a:t>
            </a:r>
            <a:r>
              <a:rPr sz="1400" spc="-15" dirty="0">
                <a:solidFill>
                  <a:srgbClr val="FFFFFF"/>
                </a:solidFill>
                <a:latin typeface="Verdana"/>
                <a:cs typeface="Verdana"/>
              </a:rPr>
              <a:t>Tecnologías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y Sistemas </a:t>
            </a: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de</a:t>
            </a:r>
            <a:r>
              <a:rPr sz="1400" spc="-10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Información</a:t>
            </a:r>
            <a:endParaRPr sz="140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</a:pP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Responsable: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Oficina de </a:t>
            </a:r>
            <a:r>
              <a:rPr sz="1400" spc="-15" dirty="0">
                <a:solidFill>
                  <a:srgbClr val="FFFFFF"/>
                </a:solidFill>
                <a:latin typeface="Verdana"/>
                <a:cs typeface="Verdana"/>
              </a:rPr>
              <a:t>Tecnologías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y Sistemas de</a:t>
            </a:r>
            <a:r>
              <a:rPr sz="1400" spc="-1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Información</a:t>
            </a:r>
            <a:endParaRPr sz="1400">
              <a:latin typeface="Verdana"/>
              <a:cs typeface="Verdana"/>
            </a:endParaRPr>
          </a:p>
          <a:p>
            <a:pPr marL="60960">
              <a:lnSpc>
                <a:spcPct val="100000"/>
              </a:lnSpc>
              <a:spcBef>
                <a:spcPts val="125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 febrero</a:t>
            </a:r>
            <a:r>
              <a:rPr sz="1200" spc="-10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</a:t>
            </a:r>
            <a:endParaRPr sz="1200">
              <a:latin typeface="Verdana"/>
              <a:cs typeface="Verdana"/>
            </a:endParaRPr>
          </a:p>
        </p:txBody>
      </p:sp>
      <p:graphicFrame>
        <p:nvGraphicFramePr>
          <p:cNvPr id="16" name="object 16"/>
          <p:cNvGraphicFramePr>
            <a:graphicFrameLocks noGrp="1"/>
          </p:cNvGraphicFramePr>
          <p:nvPr/>
        </p:nvGraphicFramePr>
        <p:xfrm>
          <a:off x="3269615" y="1279144"/>
          <a:ext cx="2371090" cy="24663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84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6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18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200" spc="-2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Técnicos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100" b="1" spc="-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47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99335" y="12420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7169404" y="0"/>
                </a:moveTo>
                <a:lnTo>
                  <a:pt x="168656" y="0"/>
                </a:lnTo>
                <a:lnTo>
                  <a:pt x="123839" y="6028"/>
                </a:lnTo>
                <a:lnTo>
                  <a:pt x="83556" y="23038"/>
                </a:lnTo>
                <a:lnTo>
                  <a:pt x="49418" y="49418"/>
                </a:lnTo>
                <a:lnTo>
                  <a:pt x="23038" y="83556"/>
                </a:lnTo>
                <a:lnTo>
                  <a:pt x="6028" y="123839"/>
                </a:lnTo>
                <a:lnTo>
                  <a:pt x="0" y="168655"/>
                </a:lnTo>
                <a:lnTo>
                  <a:pt x="0" y="843407"/>
                </a:lnTo>
                <a:lnTo>
                  <a:pt x="6028" y="888276"/>
                </a:lnTo>
                <a:lnTo>
                  <a:pt x="23038" y="928595"/>
                </a:lnTo>
                <a:lnTo>
                  <a:pt x="49418" y="962755"/>
                </a:lnTo>
                <a:lnTo>
                  <a:pt x="83556" y="989146"/>
                </a:lnTo>
                <a:lnTo>
                  <a:pt x="123839" y="1006161"/>
                </a:lnTo>
                <a:lnTo>
                  <a:pt x="168656" y="1012190"/>
                </a:lnTo>
                <a:lnTo>
                  <a:pt x="7169404" y="1012190"/>
                </a:lnTo>
                <a:lnTo>
                  <a:pt x="7214264" y="1006161"/>
                </a:lnTo>
                <a:lnTo>
                  <a:pt x="7254559" y="989146"/>
                </a:lnTo>
                <a:lnTo>
                  <a:pt x="7288688" y="962755"/>
                </a:lnTo>
                <a:lnTo>
                  <a:pt x="7315049" y="928595"/>
                </a:lnTo>
                <a:lnTo>
                  <a:pt x="7332040" y="888276"/>
                </a:lnTo>
                <a:lnTo>
                  <a:pt x="7338059" y="843407"/>
                </a:lnTo>
                <a:lnTo>
                  <a:pt x="7338059" y="168655"/>
                </a:lnTo>
                <a:lnTo>
                  <a:pt x="7332040" y="123839"/>
                </a:lnTo>
                <a:lnTo>
                  <a:pt x="7315049" y="83556"/>
                </a:lnTo>
                <a:lnTo>
                  <a:pt x="7288688" y="49418"/>
                </a:lnTo>
                <a:lnTo>
                  <a:pt x="7254559" y="23038"/>
                </a:lnTo>
                <a:lnTo>
                  <a:pt x="7214264" y="6028"/>
                </a:lnTo>
                <a:lnTo>
                  <a:pt x="7169404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99335" y="12420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0" y="168655"/>
                </a:moveTo>
                <a:lnTo>
                  <a:pt x="6028" y="123839"/>
                </a:lnTo>
                <a:lnTo>
                  <a:pt x="23038" y="83556"/>
                </a:lnTo>
                <a:lnTo>
                  <a:pt x="49418" y="49418"/>
                </a:lnTo>
                <a:lnTo>
                  <a:pt x="83556" y="23038"/>
                </a:lnTo>
                <a:lnTo>
                  <a:pt x="123839" y="6028"/>
                </a:lnTo>
                <a:lnTo>
                  <a:pt x="168656" y="0"/>
                </a:lnTo>
                <a:lnTo>
                  <a:pt x="7169404" y="0"/>
                </a:lnTo>
                <a:lnTo>
                  <a:pt x="7214264" y="6028"/>
                </a:lnTo>
                <a:lnTo>
                  <a:pt x="7254559" y="23038"/>
                </a:lnTo>
                <a:lnTo>
                  <a:pt x="7288688" y="49418"/>
                </a:lnTo>
                <a:lnTo>
                  <a:pt x="7315049" y="83556"/>
                </a:lnTo>
                <a:lnTo>
                  <a:pt x="7332040" y="123839"/>
                </a:lnTo>
                <a:lnTo>
                  <a:pt x="7338059" y="168655"/>
                </a:lnTo>
                <a:lnTo>
                  <a:pt x="7338059" y="843407"/>
                </a:lnTo>
                <a:lnTo>
                  <a:pt x="7332040" y="888276"/>
                </a:lnTo>
                <a:lnTo>
                  <a:pt x="7315049" y="928595"/>
                </a:lnTo>
                <a:lnTo>
                  <a:pt x="7288688" y="962755"/>
                </a:lnTo>
                <a:lnTo>
                  <a:pt x="7254559" y="989146"/>
                </a:lnTo>
                <a:lnTo>
                  <a:pt x="7214264" y="1006161"/>
                </a:lnTo>
                <a:lnTo>
                  <a:pt x="7169404" y="1012190"/>
                </a:lnTo>
                <a:lnTo>
                  <a:pt x="168656" y="1012190"/>
                </a:lnTo>
                <a:lnTo>
                  <a:pt x="123839" y="1006161"/>
                </a:lnTo>
                <a:lnTo>
                  <a:pt x="83556" y="989146"/>
                </a:lnTo>
                <a:lnTo>
                  <a:pt x="49418" y="962755"/>
                </a:lnTo>
                <a:lnTo>
                  <a:pt x="23038" y="928595"/>
                </a:lnTo>
                <a:lnTo>
                  <a:pt x="6028" y="888276"/>
                </a:lnTo>
                <a:lnTo>
                  <a:pt x="0" y="843407"/>
                </a:lnTo>
                <a:lnTo>
                  <a:pt x="0" y="168655"/>
                </a:lnTo>
                <a:close/>
              </a:path>
            </a:pathLst>
          </a:custGeom>
          <a:ln w="19049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2804" rIns="0" bIns="0" rtlCol="0">
            <a:spAutoFit/>
          </a:bodyPr>
          <a:lstStyle/>
          <a:p>
            <a:pPr marL="208915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DIRECCIONAMIENTO</a:t>
            </a:r>
            <a:r>
              <a:rPr spc="-35" dirty="0"/>
              <a:t> </a:t>
            </a:r>
            <a:r>
              <a:rPr spc="-15" dirty="0"/>
              <a:t>ESTRATÉGICO</a:t>
            </a:r>
          </a:p>
          <a:p>
            <a:pPr marL="208915" algn="ctr">
              <a:lnSpc>
                <a:spcPct val="100000"/>
              </a:lnSpc>
              <a:spcBef>
                <a:spcPts val="40"/>
              </a:spcBef>
            </a:pPr>
            <a:r>
              <a:rPr dirty="0">
                <a:latin typeface="Verdana"/>
                <a:cs typeface="Verdana"/>
              </a:rPr>
              <a:t>D104 – </a:t>
            </a:r>
            <a:r>
              <a:rPr spc="-5" dirty="0">
                <a:latin typeface="Verdana"/>
                <a:cs typeface="Verdana"/>
              </a:rPr>
              <a:t>Gestión </a:t>
            </a:r>
            <a:r>
              <a:rPr dirty="0">
                <a:latin typeface="Verdana"/>
                <a:cs typeface="Verdana"/>
              </a:rPr>
              <a:t>de la Comunicación</a:t>
            </a:r>
            <a:r>
              <a:rPr spc="-130" dirty="0">
                <a:latin typeface="Verdana"/>
                <a:cs typeface="Verdana"/>
              </a:rPr>
              <a:t> </a:t>
            </a:r>
            <a:r>
              <a:rPr spc="-5" dirty="0">
                <a:latin typeface="Verdana"/>
                <a:cs typeface="Verdana"/>
              </a:rPr>
              <a:t>Estratégica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810380" y="803909"/>
            <a:ext cx="430974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Responsable: Oficina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Asesora de</a:t>
            </a:r>
            <a:r>
              <a:rPr sz="1500" spc="-1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Comunicaciones</a:t>
            </a:r>
            <a:endParaRPr sz="15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4292727" y="2211958"/>
          <a:ext cx="2176780" cy="16433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907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100" b="1" spc="-3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5062092" y="4637532"/>
          <a:ext cx="2176780" cy="14001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2960">
                <a:tc gridSpan="2"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D104PR01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44145" marR="136525" indent="-63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 de  comunicación</a:t>
                      </a:r>
                      <a:r>
                        <a:rPr sz="1200" b="1" spc="-10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Interna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Externa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8207882" y="4663313"/>
          <a:ext cx="2176780" cy="16592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57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88758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D104PR03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–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37160" marR="129539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 para</a:t>
                      </a:r>
                      <a:r>
                        <a:rPr sz="1200" b="1" spc="-6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Adopción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Actualización del  Esquema de  Publicación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199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No tiene</a:t>
                      </a:r>
                      <a:r>
                        <a:rPr sz="1200" spc="-1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asociados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2117344" y="4721097"/>
          <a:ext cx="2176780" cy="13169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 gridSpan="2">
                  <a:txBody>
                    <a:bodyPr/>
                    <a:lstStyle/>
                    <a:p>
                      <a:pPr marL="180340" marR="175260" indent="36576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  Asociados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al</a:t>
                      </a:r>
                      <a:r>
                        <a:rPr sz="1200" b="1" spc="-7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Proceso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object 10"/>
          <p:cNvSpPr/>
          <p:nvPr/>
        </p:nvSpPr>
        <p:spPr>
          <a:xfrm>
            <a:off x="6901560" y="1731264"/>
            <a:ext cx="1910079" cy="19100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394460" y="1688845"/>
            <a:ext cx="1941956" cy="19419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9232772" y="1827402"/>
            <a:ext cx="196342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5" dirty="0">
                <a:solidFill>
                  <a:srgbClr val="2C6337"/>
                </a:solidFill>
                <a:latin typeface="Verdana"/>
                <a:cs typeface="Verdana"/>
              </a:rPr>
              <a:t>¿Qué </a:t>
            </a:r>
            <a:r>
              <a:rPr sz="1400" dirty="0">
                <a:solidFill>
                  <a:srgbClr val="2C6337"/>
                </a:solidFill>
                <a:latin typeface="Verdana"/>
                <a:cs typeface="Verdana"/>
              </a:rPr>
              <a:t>hemos</a:t>
            </a:r>
            <a:r>
              <a:rPr sz="1400" spc="-6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400" spc="-5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106417" y="1844166"/>
            <a:ext cx="25501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¿Qué </a:t>
            </a: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 </a:t>
            </a: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febrero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</a:t>
            </a:r>
            <a:endParaRPr sz="1200">
              <a:latin typeface="Verdana"/>
              <a:cs typeface="Verdana"/>
            </a:endParaRPr>
          </a:p>
        </p:txBody>
      </p:sp>
      <p:graphicFrame>
        <p:nvGraphicFramePr>
          <p:cNvPr id="14" name="object 14"/>
          <p:cNvGraphicFramePr>
            <a:graphicFrameLocks noGrp="1"/>
          </p:cNvGraphicFramePr>
          <p:nvPr/>
        </p:nvGraphicFramePr>
        <p:xfrm>
          <a:off x="9128252" y="2211958"/>
          <a:ext cx="2176780" cy="16433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907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100" b="1" spc="-3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1999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1595" y="2493645"/>
            <a:ext cx="6989445" cy="1433830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marL="169545" marR="160655" algn="ctr">
              <a:lnSpc>
                <a:spcPts val="3560"/>
              </a:lnSpc>
              <a:spcBef>
                <a:spcPts val="550"/>
              </a:spcBef>
            </a:pPr>
            <a:r>
              <a:rPr sz="3300" b="1" spc="-5" dirty="0">
                <a:latin typeface="Century Gothic"/>
                <a:cs typeface="Century Gothic"/>
              </a:rPr>
              <a:t>Cómo Consultar </a:t>
            </a:r>
            <a:r>
              <a:rPr sz="3300" b="1" dirty="0">
                <a:latin typeface="Century Gothic"/>
                <a:cs typeface="Century Gothic"/>
              </a:rPr>
              <a:t>los</a:t>
            </a:r>
            <a:r>
              <a:rPr sz="3300" b="1" spc="-70" dirty="0">
                <a:latin typeface="Century Gothic"/>
                <a:cs typeface="Century Gothic"/>
              </a:rPr>
              <a:t> </a:t>
            </a:r>
            <a:r>
              <a:rPr sz="3300" b="1" spc="-5" dirty="0">
                <a:latin typeface="Century Gothic"/>
                <a:cs typeface="Century Gothic"/>
              </a:rPr>
              <a:t>Documentos  en </a:t>
            </a:r>
            <a:r>
              <a:rPr sz="3300" b="1" dirty="0">
                <a:latin typeface="Century Gothic"/>
                <a:cs typeface="Century Gothic"/>
              </a:rPr>
              <a:t>GINA</a:t>
            </a:r>
            <a:endParaRPr sz="3300">
              <a:latin typeface="Century Gothic"/>
              <a:cs typeface="Century Gothic"/>
            </a:endParaRPr>
          </a:p>
          <a:p>
            <a:pPr algn="ctr">
              <a:lnSpc>
                <a:spcPts val="3515"/>
              </a:lnSpc>
            </a:pPr>
            <a:r>
              <a:rPr sz="3300" b="1" spc="-5" dirty="0">
                <a:latin typeface="Century Gothic"/>
                <a:cs typeface="Century Gothic"/>
              </a:rPr>
              <a:t>Desde </a:t>
            </a:r>
            <a:r>
              <a:rPr sz="3300" b="1" dirty="0">
                <a:latin typeface="Century Gothic"/>
                <a:cs typeface="Century Gothic"/>
              </a:rPr>
              <a:t>la página Web</a:t>
            </a:r>
            <a:r>
              <a:rPr sz="3300" b="1" spc="-130" dirty="0">
                <a:latin typeface="Century Gothic"/>
                <a:cs typeface="Century Gothic"/>
              </a:rPr>
              <a:t> </a:t>
            </a:r>
            <a:r>
              <a:rPr sz="3300" b="1" dirty="0">
                <a:latin typeface="Century Gothic"/>
                <a:cs typeface="Century Gothic"/>
              </a:rPr>
              <a:t>Minciencias</a:t>
            </a:r>
            <a:endParaRPr sz="33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98500" y="124205"/>
            <a:ext cx="10062210" cy="1563370"/>
          </a:xfrm>
          <a:custGeom>
            <a:avLst/>
            <a:gdLst/>
            <a:ahLst/>
            <a:cxnLst/>
            <a:rect l="l" t="t" r="r" b="b"/>
            <a:pathLst>
              <a:path w="10062210" h="1563370">
                <a:moveTo>
                  <a:pt x="9801352" y="0"/>
                </a:moveTo>
                <a:lnTo>
                  <a:pt x="260502" y="0"/>
                </a:lnTo>
                <a:lnTo>
                  <a:pt x="213678" y="4199"/>
                </a:lnTo>
                <a:lnTo>
                  <a:pt x="169607" y="16306"/>
                </a:lnTo>
                <a:lnTo>
                  <a:pt x="129024" y="35583"/>
                </a:lnTo>
                <a:lnTo>
                  <a:pt x="92666" y="61291"/>
                </a:lnTo>
                <a:lnTo>
                  <a:pt x="61268" y="92693"/>
                </a:lnTo>
                <a:lnTo>
                  <a:pt x="35567" y="129050"/>
                </a:lnTo>
                <a:lnTo>
                  <a:pt x="16298" y="169625"/>
                </a:lnTo>
                <a:lnTo>
                  <a:pt x="4197" y="213680"/>
                </a:lnTo>
                <a:lnTo>
                  <a:pt x="0" y="260477"/>
                </a:lnTo>
                <a:lnTo>
                  <a:pt x="0" y="1302512"/>
                </a:lnTo>
                <a:lnTo>
                  <a:pt x="4197" y="1349341"/>
                </a:lnTo>
                <a:lnTo>
                  <a:pt x="16298" y="1393414"/>
                </a:lnTo>
                <a:lnTo>
                  <a:pt x="35567" y="1433994"/>
                </a:lnTo>
                <a:lnTo>
                  <a:pt x="61268" y="1470347"/>
                </a:lnTo>
                <a:lnTo>
                  <a:pt x="92666" y="1501739"/>
                </a:lnTo>
                <a:lnTo>
                  <a:pt x="129024" y="1527433"/>
                </a:lnTo>
                <a:lnTo>
                  <a:pt x="169607" y="1546696"/>
                </a:lnTo>
                <a:lnTo>
                  <a:pt x="213678" y="1558793"/>
                </a:lnTo>
                <a:lnTo>
                  <a:pt x="260502" y="1562989"/>
                </a:lnTo>
                <a:lnTo>
                  <a:pt x="9801352" y="1562989"/>
                </a:lnTo>
                <a:lnTo>
                  <a:pt x="9848181" y="1558793"/>
                </a:lnTo>
                <a:lnTo>
                  <a:pt x="9892254" y="1546696"/>
                </a:lnTo>
                <a:lnTo>
                  <a:pt x="9932834" y="1527433"/>
                </a:lnTo>
                <a:lnTo>
                  <a:pt x="9969187" y="1501739"/>
                </a:lnTo>
                <a:lnTo>
                  <a:pt x="10000579" y="1470347"/>
                </a:lnTo>
                <a:lnTo>
                  <a:pt x="10026273" y="1433994"/>
                </a:lnTo>
                <a:lnTo>
                  <a:pt x="10045536" y="1393414"/>
                </a:lnTo>
                <a:lnTo>
                  <a:pt x="10057633" y="1349341"/>
                </a:lnTo>
                <a:lnTo>
                  <a:pt x="10061829" y="1302512"/>
                </a:lnTo>
                <a:lnTo>
                  <a:pt x="10061829" y="260477"/>
                </a:lnTo>
                <a:lnTo>
                  <a:pt x="10057633" y="213680"/>
                </a:lnTo>
                <a:lnTo>
                  <a:pt x="10045536" y="169625"/>
                </a:lnTo>
                <a:lnTo>
                  <a:pt x="10026273" y="129050"/>
                </a:lnTo>
                <a:lnTo>
                  <a:pt x="10000579" y="92693"/>
                </a:lnTo>
                <a:lnTo>
                  <a:pt x="9969187" y="61291"/>
                </a:lnTo>
                <a:lnTo>
                  <a:pt x="9932834" y="35583"/>
                </a:lnTo>
                <a:lnTo>
                  <a:pt x="9892254" y="16306"/>
                </a:lnTo>
                <a:lnTo>
                  <a:pt x="9848181" y="4199"/>
                </a:lnTo>
                <a:lnTo>
                  <a:pt x="9801352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98500" y="124205"/>
            <a:ext cx="10062210" cy="1563370"/>
          </a:xfrm>
          <a:custGeom>
            <a:avLst/>
            <a:gdLst/>
            <a:ahLst/>
            <a:cxnLst/>
            <a:rect l="l" t="t" r="r" b="b"/>
            <a:pathLst>
              <a:path w="10062210" h="1563370">
                <a:moveTo>
                  <a:pt x="0" y="260477"/>
                </a:moveTo>
                <a:lnTo>
                  <a:pt x="4197" y="213680"/>
                </a:lnTo>
                <a:lnTo>
                  <a:pt x="16298" y="169625"/>
                </a:lnTo>
                <a:lnTo>
                  <a:pt x="35567" y="129050"/>
                </a:lnTo>
                <a:lnTo>
                  <a:pt x="61268" y="92693"/>
                </a:lnTo>
                <a:lnTo>
                  <a:pt x="92666" y="61291"/>
                </a:lnTo>
                <a:lnTo>
                  <a:pt x="129024" y="35583"/>
                </a:lnTo>
                <a:lnTo>
                  <a:pt x="169607" y="16306"/>
                </a:lnTo>
                <a:lnTo>
                  <a:pt x="213678" y="4199"/>
                </a:lnTo>
                <a:lnTo>
                  <a:pt x="260502" y="0"/>
                </a:lnTo>
                <a:lnTo>
                  <a:pt x="9801352" y="0"/>
                </a:lnTo>
                <a:lnTo>
                  <a:pt x="9848181" y="4199"/>
                </a:lnTo>
                <a:lnTo>
                  <a:pt x="9892254" y="16306"/>
                </a:lnTo>
                <a:lnTo>
                  <a:pt x="9932834" y="35583"/>
                </a:lnTo>
                <a:lnTo>
                  <a:pt x="9969187" y="61291"/>
                </a:lnTo>
                <a:lnTo>
                  <a:pt x="10000579" y="92693"/>
                </a:lnTo>
                <a:lnTo>
                  <a:pt x="10026273" y="129050"/>
                </a:lnTo>
                <a:lnTo>
                  <a:pt x="10045536" y="169625"/>
                </a:lnTo>
                <a:lnTo>
                  <a:pt x="10057633" y="213680"/>
                </a:lnTo>
                <a:lnTo>
                  <a:pt x="10061829" y="260477"/>
                </a:lnTo>
                <a:lnTo>
                  <a:pt x="10061829" y="1302512"/>
                </a:lnTo>
                <a:lnTo>
                  <a:pt x="10057633" y="1349341"/>
                </a:lnTo>
                <a:lnTo>
                  <a:pt x="10045536" y="1393414"/>
                </a:lnTo>
                <a:lnTo>
                  <a:pt x="10026273" y="1433994"/>
                </a:lnTo>
                <a:lnTo>
                  <a:pt x="10000579" y="1470347"/>
                </a:lnTo>
                <a:lnTo>
                  <a:pt x="9969187" y="1501739"/>
                </a:lnTo>
                <a:lnTo>
                  <a:pt x="9932834" y="1527433"/>
                </a:lnTo>
                <a:lnTo>
                  <a:pt x="9892254" y="1546696"/>
                </a:lnTo>
                <a:lnTo>
                  <a:pt x="9848181" y="1558793"/>
                </a:lnTo>
                <a:lnTo>
                  <a:pt x="9801352" y="1562989"/>
                </a:lnTo>
                <a:lnTo>
                  <a:pt x="260502" y="1562989"/>
                </a:lnTo>
                <a:lnTo>
                  <a:pt x="213678" y="1558793"/>
                </a:lnTo>
                <a:lnTo>
                  <a:pt x="169607" y="1546696"/>
                </a:lnTo>
                <a:lnTo>
                  <a:pt x="129024" y="1527433"/>
                </a:lnTo>
                <a:lnTo>
                  <a:pt x="92666" y="1501739"/>
                </a:lnTo>
                <a:lnTo>
                  <a:pt x="61268" y="1470347"/>
                </a:lnTo>
                <a:lnTo>
                  <a:pt x="35567" y="1433994"/>
                </a:lnTo>
                <a:lnTo>
                  <a:pt x="16298" y="1393414"/>
                </a:lnTo>
                <a:lnTo>
                  <a:pt x="4197" y="1349341"/>
                </a:lnTo>
                <a:lnTo>
                  <a:pt x="0" y="1302512"/>
                </a:lnTo>
                <a:lnTo>
                  <a:pt x="0" y="260477"/>
                </a:lnTo>
                <a:close/>
              </a:path>
            </a:pathLst>
          </a:custGeom>
          <a:ln w="19050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55039" y="356743"/>
            <a:ext cx="9551670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pc="-15" dirty="0">
                <a:latin typeface="Verdana"/>
                <a:cs typeface="Verdana"/>
              </a:rPr>
              <a:t>ORIENTACIÓN </a:t>
            </a:r>
            <a:r>
              <a:rPr dirty="0">
                <a:latin typeface="Verdana"/>
                <a:cs typeface="Verdana"/>
              </a:rPr>
              <a:t>DEL</a:t>
            </a:r>
            <a:r>
              <a:rPr spc="-40" dirty="0">
                <a:latin typeface="Verdana"/>
                <a:cs typeface="Verdana"/>
              </a:rPr>
              <a:t> </a:t>
            </a:r>
            <a:r>
              <a:rPr dirty="0">
                <a:latin typeface="Verdana"/>
                <a:cs typeface="Verdana"/>
              </a:rPr>
              <a:t>SNCTI</a:t>
            </a:r>
          </a:p>
          <a:p>
            <a:pPr algn="ctr">
              <a:lnSpc>
                <a:spcPct val="100000"/>
              </a:lnSpc>
            </a:pPr>
            <a:r>
              <a:rPr dirty="0">
                <a:latin typeface="Verdana"/>
                <a:cs typeface="Verdana"/>
              </a:rPr>
              <a:t>M501 – </a:t>
            </a:r>
            <a:r>
              <a:rPr spc="-5" dirty="0">
                <a:latin typeface="Verdana"/>
                <a:cs typeface="Verdana"/>
              </a:rPr>
              <a:t>Diseño, Formulación, Seguimiento </a:t>
            </a:r>
            <a:r>
              <a:rPr dirty="0">
                <a:latin typeface="Verdana"/>
                <a:cs typeface="Verdana"/>
              </a:rPr>
              <a:t>y </a:t>
            </a:r>
            <a:r>
              <a:rPr spc="-5" dirty="0">
                <a:latin typeface="Verdana"/>
                <a:cs typeface="Verdana"/>
              </a:rPr>
              <a:t>Evaluación de </a:t>
            </a:r>
            <a:r>
              <a:rPr spc="-10" dirty="0">
                <a:latin typeface="Verdana"/>
                <a:cs typeface="Verdana"/>
              </a:rPr>
              <a:t>Política </a:t>
            </a:r>
            <a:r>
              <a:rPr spc="-5" dirty="0">
                <a:latin typeface="Verdana"/>
                <a:cs typeface="Verdana"/>
              </a:rPr>
              <a:t>de</a:t>
            </a:r>
            <a:r>
              <a:rPr spc="-70" dirty="0">
                <a:latin typeface="Verdana"/>
                <a:cs typeface="Verdana"/>
              </a:rPr>
              <a:t> </a:t>
            </a:r>
            <a:r>
              <a:rPr spc="-55" dirty="0">
                <a:latin typeface="Verdana"/>
                <a:cs typeface="Verdana"/>
              </a:rPr>
              <a:t>CTeI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180335" y="967866"/>
            <a:ext cx="709739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500" spc="-10" dirty="0">
                <a:solidFill>
                  <a:srgbClr val="FFFFFF"/>
                </a:solidFill>
                <a:latin typeface="Verdana"/>
                <a:cs typeface="Verdana"/>
              </a:rPr>
              <a:t>Responsable: Viceministerio </a:t>
            </a:r>
            <a:r>
              <a:rPr sz="1500" spc="-5" dirty="0">
                <a:solidFill>
                  <a:srgbClr val="FFFFFF"/>
                </a:solidFill>
                <a:latin typeface="Verdana"/>
                <a:cs typeface="Verdana"/>
              </a:rPr>
              <a:t>de </a:t>
            </a:r>
            <a:r>
              <a:rPr sz="1500" spc="-10" dirty="0">
                <a:solidFill>
                  <a:srgbClr val="FFFFFF"/>
                </a:solidFill>
                <a:latin typeface="Verdana"/>
                <a:cs typeface="Verdana"/>
              </a:rPr>
              <a:t>Conocimiento, Innovación </a:t>
            </a:r>
            <a:r>
              <a:rPr sz="1500" dirty="0">
                <a:solidFill>
                  <a:srgbClr val="FFFFFF"/>
                </a:solidFill>
                <a:latin typeface="Verdana"/>
                <a:cs typeface="Verdana"/>
              </a:rPr>
              <a:t>y</a:t>
            </a:r>
            <a:r>
              <a:rPr sz="1500" spc="24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500" spc="-5" dirty="0">
                <a:solidFill>
                  <a:srgbClr val="FFFFFF"/>
                </a:solidFill>
                <a:latin typeface="Verdana"/>
                <a:cs typeface="Verdana"/>
              </a:rPr>
              <a:t>Productividad</a:t>
            </a:r>
            <a:endParaRPr sz="1500">
              <a:latin typeface="Verdana"/>
              <a:cs typeface="Verdana"/>
            </a:endParaRPr>
          </a:p>
          <a:p>
            <a:pPr marL="3175" algn="ctr">
              <a:lnSpc>
                <a:spcPct val="100000"/>
              </a:lnSpc>
            </a:pPr>
            <a:r>
              <a:rPr sz="1500" spc="-10" dirty="0">
                <a:solidFill>
                  <a:srgbClr val="FFFFFF"/>
                </a:solidFill>
                <a:latin typeface="Verdana"/>
                <a:cs typeface="Verdana"/>
              </a:rPr>
              <a:t>Viceministerio </a:t>
            </a:r>
            <a:r>
              <a:rPr sz="1500" spc="-5" dirty="0">
                <a:solidFill>
                  <a:srgbClr val="FFFFFF"/>
                </a:solidFill>
                <a:latin typeface="Verdana"/>
                <a:cs typeface="Verdana"/>
              </a:rPr>
              <a:t>de </a:t>
            </a:r>
            <a:r>
              <a:rPr sz="1500" spc="-30" dirty="0">
                <a:solidFill>
                  <a:srgbClr val="FFFFFF"/>
                </a:solidFill>
                <a:latin typeface="Verdana"/>
                <a:cs typeface="Verdana"/>
              </a:rPr>
              <a:t>Talento, </a:t>
            </a:r>
            <a:r>
              <a:rPr sz="1500" dirty="0">
                <a:solidFill>
                  <a:srgbClr val="FFFFFF"/>
                </a:solidFill>
                <a:latin typeface="Verdana"/>
                <a:cs typeface="Verdana"/>
              </a:rPr>
              <a:t>y </a:t>
            </a:r>
            <a:r>
              <a:rPr sz="1500" spc="-10" dirty="0">
                <a:solidFill>
                  <a:srgbClr val="FFFFFF"/>
                </a:solidFill>
                <a:latin typeface="Verdana"/>
                <a:cs typeface="Verdana"/>
              </a:rPr>
              <a:t>Apropiación </a:t>
            </a:r>
            <a:r>
              <a:rPr sz="1500" spc="-5" dirty="0">
                <a:solidFill>
                  <a:srgbClr val="FFFFFF"/>
                </a:solidFill>
                <a:latin typeface="Verdana"/>
                <a:cs typeface="Verdana"/>
              </a:rPr>
              <a:t>Social del</a:t>
            </a:r>
            <a:r>
              <a:rPr sz="1500" spc="19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500" spc="-5" dirty="0">
                <a:solidFill>
                  <a:srgbClr val="FFFFFF"/>
                </a:solidFill>
                <a:latin typeface="Verdana"/>
                <a:cs typeface="Verdana"/>
              </a:rPr>
              <a:t>Conocimiento</a:t>
            </a:r>
            <a:endParaRPr sz="1500">
              <a:latin typeface="Verdana"/>
              <a:cs typeface="Verdana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4292727" y="2732658"/>
          <a:ext cx="2176780" cy="13690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100" b="1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7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5891148" y="4504944"/>
          <a:ext cx="2176780" cy="18656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5840">
                <a:tc gridSpan="2">
                  <a:txBody>
                    <a:bodyPr/>
                    <a:lstStyle/>
                    <a:p>
                      <a:pPr marL="145415" marR="133350" indent="-317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M501PR01 - 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Diseño,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Formulación,  Seguimiento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Evaluación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Política  de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CTeI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57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object 8"/>
          <p:cNvSpPr/>
          <p:nvPr/>
        </p:nvSpPr>
        <p:spPr>
          <a:xfrm>
            <a:off x="6930517" y="2144267"/>
            <a:ext cx="1910079" cy="1910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394460" y="2209545"/>
            <a:ext cx="1941956" cy="19419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9164955" y="2737104"/>
          <a:ext cx="2176780" cy="13690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100" b="1" spc="-3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7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object 11"/>
          <p:cNvSpPr txBox="1"/>
          <p:nvPr/>
        </p:nvSpPr>
        <p:spPr>
          <a:xfrm>
            <a:off x="9231630" y="2321432"/>
            <a:ext cx="196342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5" dirty="0">
                <a:solidFill>
                  <a:srgbClr val="2C6337"/>
                </a:solidFill>
                <a:latin typeface="Verdana"/>
                <a:cs typeface="Verdana"/>
              </a:rPr>
              <a:t>¿Qué </a:t>
            </a:r>
            <a:r>
              <a:rPr sz="1400" dirty="0">
                <a:solidFill>
                  <a:srgbClr val="2C6337"/>
                </a:solidFill>
                <a:latin typeface="Verdana"/>
                <a:cs typeface="Verdana"/>
              </a:rPr>
              <a:t>hemos</a:t>
            </a:r>
            <a:r>
              <a:rPr sz="1400" spc="-6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400" spc="-5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105402" y="2338578"/>
            <a:ext cx="25438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 febrero</a:t>
            </a:r>
            <a:r>
              <a:rPr sz="1200" spc="-7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93442" y="124205"/>
            <a:ext cx="8867140" cy="1203325"/>
          </a:xfrm>
          <a:custGeom>
            <a:avLst/>
            <a:gdLst/>
            <a:ahLst/>
            <a:cxnLst/>
            <a:rect l="l" t="t" r="r" b="b"/>
            <a:pathLst>
              <a:path w="8867140" h="1203325">
                <a:moveTo>
                  <a:pt x="8666353" y="0"/>
                </a:moveTo>
                <a:lnTo>
                  <a:pt x="200532" y="0"/>
                </a:lnTo>
                <a:lnTo>
                  <a:pt x="154554" y="5296"/>
                </a:lnTo>
                <a:lnTo>
                  <a:pt x="112346" y="20383"/>
                </a:lnTo>
                <a:lnTo>
                  <a:pt x="75112" y="44057"/>
                </a:lnTo>
                <a:lnTo>
                  <a:pt x="44057" y="75112"/>
                </a:lnTo>
                <a:lnTo>
                  <a:pt x="20383" y="112346"/>
                </a:lnTo>
                <a:lnTo>
                  <a:pt x="5296" y="154554"/>
                </a:lnTo>
                <a:lnTo>
                  <a:pt x="0" y="200533"/>
                </a:lnTo>
                <a:lnTo>
                  <a:pt x="0" y="1002792"/>
                </a:lnTo>
                <a:lnTo>
                  <a:pt x="5296" y="1048770"/>
                </a:lnTo>
                <a:lnTo>
                  <a:pt x="20383" y="1090978"/>
                </a:lnTo>
                <a:lnTo>
                  <a:pt x="44057" y="1128212"/>
                </a:lnTo>
                <a:lnTo>
                  <a:pt x="75112" y="1159267"/>
                </a:lnTo>
                <a:lnTo>
                  <a:pt x="112346" y="1182941"/>
                </a:lnTo>
                <a:lnTo>
                  <a:pt x="154554" y="1198028"/>
                </a:lnTo>
                <a:lnTo>
                  <a:pt x="200532" y="1203325"/>
                </a:lnTo>
                <a:lnTo>
                  <a:pt x="8666353" y="1203325"/>
                </a:lnTo>
                <a:lnTo>
                  <a:pt x="8712331" y="1198028"/>
                </a:lnTo>
                <a:lnTo>
                  <a:pt x="8754539" y="1182941"/>
                </a:lnTo>
                <a:lnTo>
                  <a:pt x="8791773" y="1159267"/>
                </a:lnTo>
                <a:lnTo>
                  <a:pt x="8822828" y="1128212"/>
                </a:lnTo>
                <a:lnTo>
                  <a:pt x="8846502" y="1090978"/>
                </a:lnTo>
                <a:lnTo>
                  <a:pt x="8861589" y="1048770"/>
                </a:lnTo>
                <a:lnTo>
                  <a:pt x="8866886" y="1002792"/>
                </a:lnTo>
                <a:lnTo>
                  <a:pt x="8866886" y="200533"/>
                </a:lnTo>
                <a:lnTo>
                  <a:pt x="8861589" y="154554"/>
                </a:lnTo>
                <a:lnTo>
                  <a:pt x="8846502" y="112346"/>
                </a:lnTo>
                <a:lnTo>
                  <a:pt x="8822828" y="75112"/>
                </a:lnTo>
                <a:lnTo>
                  <a:pt x="8791773" y="44057"/>
                </a:lnTo>
                <a:lnTo>
                  <a:pt x="8754539" y="20383"/>
                </a:lnTo>
                <a:lnTo>
                  <a:pt x="8712331" y="5296"/>
                </a:lnTo>
                <a:lnTo>
                  <a:pt x="8666353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93442" y="124205"/>
            <a:ext cx="8867140" cy="1203325"/>
          </a:xfrm>
          <a:custGeom>
            <a:avLst/>
            <a:gdLst/>
            <a:ahLst/>
            <a:cxnLst/>
            <a:rect l="l" t="t" r="r" b="b"/>
            <a:pathLst>
              <a:path w="8867140" h="1203325">
                <a:moveTo>
                  <a:pt x="0" y="200533"/>
                </a:moveTo>
                <a:lnTo>
                  <a:pt x="5296" y="154554"/>
                </a:lnTo>
                <a:lnTo>
                  <a:pt x="20383" y="112346"/>
                </a:lnTo>
                <a:lnTo>
                  <a:pt x="44057" y="75112"/>
                </a:lnTo>
                <a:lnTo>
                  <a:pt x="75112" y="44057"/>
                </a:lnTo>
                <a:lnTo>
                  <a:pt x="112346" y="20383"/>
                </a:lnTo>
                <a:lnTo>
                  <a:pt x="154554" y="5296"/>
                </a:lnTo>
                <a:lnTo>
                  <a:pt x="200532" y="0"/>
                </a:lnTo>
                <a:lnTo>
                  <a:pt x="8666353" y="0"/>
                </a:lnTo>
                <a:lnTo>
                  <a:pt x="8712331" y="5296"/>
                </a:lnTo>
                <a:lnTo>
                  <a:pt x="8754539" y="20383"/>
                </a:lnTo>
                <a:lnTo>
                  <a:pt x="8791773" y="44057"/>
                </a:lnTo>
                <a:lnTo>
                  <a:pt x="8822828" y="75112"/>
                </a:lnTo>
                <a:lnTo>
                  <a:pt x="8846502" y="112346"/>
                </a:lnTo>
                <a:lnTo>
                  <a:pt x="8861589" y="154554"/>
                </a:lnTo>
                <a:lnTo>
                  <a:pt x="8866886" y="200533"/>
                </a:lnTo>
                <a:lnTo>
                  <a:pt x="8866886" y="1002792"/>
                </a:lnTo>
                <a:lnTo>
                  <a:pt x="8861589" y="1048770"/>
                </a:lnTo>
                <a:lnTo>
                  <a:pt x="8846502" y="1090978"/>
                </a:lnTo>
                <a:lnTo>
                  <a:pt x="8822828" y="1128212"/>
                </a:lnTo>
                <a:lnTo>
                  <a:pt x="8791773" y="1159267"/>
                </a:lnTo>
                <a:lnTo>
                  <a:pt x="8754539" y="1182941"/>
                </a:lnTo>
                <a:lnTo>
                  <a:pt x="8712331" y="1198028"/>
                </a:lnTo>
                <a:lnTo>
                  <a:pt x="8666353" y="1203325"/>
                </a:lnTo>
                <a:lnTo>
                  <a:pt x="200532" y="1203325"/>
                </a:lnTo>
                <a:lnTo>
                  <a:pt x="154554" y="1198028"/>
                </a:lnTo>
                <a:lnTo>
                  <a:pt x="112346" y="1182941"/>
                </a:lnTo>
                <a:lnTo>
                  <a:pt x="75112" y="1159267"/>
                </a:lnTo>
                <a:lnTo>
                  <a:pt x="44057" y="1128212"/>
                </a:lnTo>
                <a:lnTo>
                  <a:pt x="20383" y="1090978"/>
                </a:lnTo>
                <a:lnTo>
                  <a:pt x="5296" y="1048770"/>
                </a:lnTo>
                <a:lnTo>
                  <a:pt x="0" y="1002792"/>
                </a:lnTo>
                <a:lnTo>
                  <a:pt x="0" y="200533"/>
                </a:lnTo>
                <a:close/>
              </a:path>
            </a:pathLst>
          </a:custGeom>
          <a:ln w="19050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4261" rIns="0" bIns="0" rtlCol="0">
            <a:spAutoFit/>
          </a:bodyPr>
          <a:lstStyle/>
          <a:p>
            <a:pPr marL="925830" algn="ctr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ORIENTACIÓN </a:t>
            </a:r>
            <a:r>
              <a:rPr spc="-5" dirty="0"/>
              <a:t>DEL</a:t>
            </a:r>
            <a:r>
              <a:rPr spc="-105" dirty="0"/>
              <a:t> </a:t>
            </a:r>
            <a:r>
              <a:rPr dirty="0"/>
              <a:t>SNCTI</a:t>
            </a:r>
          </a:p>
          <a:p>
            <a:pPr marL="925830" algn="ctr">
              <a:lnSpc>
                <a:spcPct val="100000"/>
              </a:lnSpc>
              <a:spcBef>
                <a:spcPts val="40"/>
              </a:spcBef>
            </a:pPr>
            <a:r>
              <a:rPr dirty="0">
                <a:latin typeface="Verdana"/>
                <a:cs typeface="Verdana"/>
              </a:rPr>
              <a:t>M502 – Diseño </a:t>
            </a:r>
            <a:r>
              <a:rPr spc="-5" dirty="0">
                <a:latin typeface="Verdana"/>
                <a:cs typeface="Verdana"/>
              </a:rPr>
              <a:t>de </a:t>
            </a:r>
            <a:r>
              <a:rPr dirty="0">
                <a:latin typeface="Verdana"/>
                <a:cs typeface="Verdana"/>
              </a:rPr>
              <a:t>Instrumentos y Mecanismos </a:t>
            </a:r>
            <a:r>
              <a:rPr spc="-5" dirty="0">
                <a:latin typeface="Verdana"/>
                <a:cs typeface="Verdana"/>
              </a:rPr>
              <a:t>de</a:t>
            </a:r>
            <a:r>
              <a:rPr spc="-170" dirty="0">
                <a:latin typeface="Verdana"/>
                <a:cs typeface="Verdana"/>
              </a:rPr>
              <a:t> </a:t>
            </a:r>
            <a:r>
              <a:rPr spc="-55" dirty="0">
                <a:latin typeface="Verdana"/>
                <a:cs typeface="Verdana"/>
              </a:rPr>
              <a:t>CTeI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174619" y="784986"/>
            <a:ext cx="629666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5925" marR="5080" indent="-40386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Responsable: Viceministerio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de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Conocimiento, Innovación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y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Productividad  Viceministerio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de </a:t>
            </a:r>
            <a:r>
              <a:rPr sz="1500" spc="-25" dirty="0">
                <a:solidFill>
                  <a:srgbClr val="FFFFFF"/>
                </a:solidFill>
                <a:latin typeface="Arial"/>
                <a:cs typeface="Arial"/>
              </a:rPr>
              <a:t>Talento,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y Apropiación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Social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del</a:t>
            </a:r>
            <a:r>
              <a:rPr sz="1500" spc="-1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Conocimiento</a:t>
            </a:r>
            <a:endParaRPr sz="15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3635628" y="2712720"/>
          <a:ext cx="2320290" cy="11099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62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8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R="207010" algn="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R="212725" algn="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R="212725" algn="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marR="207010" algn="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6904608" y="4485004"/>
          <a:ext cx="2176780" cy="14001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2960">
                <a:tc gridSpan="2">
                  <a:txBody>
                    <a:bodyPr/>
                    <a:lstStyle/>
                    <a:p>
                      <a:pPr marL="111125" marR="1022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M502PR01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Diseño</a:t>
                      </a:r>
                      <a:r>
                        <a:rPr sz="1200" b="1" spc="-8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Instrumentos de  Ciencia, Tecnología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Innovación</a:t>
                      </a:r>
                      <a:r>
                        <a:rPr sz="1200" b="1" spc="-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(CTeI)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4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object 8"/>
          <p:cNvSpPr/>
          <p:nvPr/>
        </p:nvSpPr>
        <p:spPr>
          <a:xfrm>
            <a:off x="6538721" y="2111501"/>
            <a:ext cx="1910079" cy="19100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02614" y="2189607"/>
            <a:ext cx="1941957" cy="19419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8773032" y="2625725"/>
          <a:ext cx="2689225" cy="12928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56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92075" marR="16065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 Estratégico  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object 11"/>
          <p:cNvSpPr txBox="1"/>
          <p:nvPr/>
        </p:nvSpPr>
        <p:spPr>
          <a:xfrm>
            <a:off x="9056369" y="2227834"/>
            <a:ext cx="16814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hemos</a:t>
            </a:r>
            <a:r>
              <a:rPr sz="1200" spc="-60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503167" y="2268982"/>
            <a:ext cx="25438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 febrero</a:t>
            </a:r>
            <a:r>
              <a:rPr sz="1200" spc="-7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</a:t>
            </a:r>
            <a:endParaRPr sz="1200">
              <a:latin typeface="Verdana"/>
              <a:cs typeface="Verdana"/>
            </a:endParaRPr>
          </a:p>
        </p:txBody>
      </p:sp>
      <p:graphicFrame>
        <p:nvGraphicFramePr>
          <p:cNvPr id="13" name="object 13"/>
          <p:cNvGraphicFramePr>
            <a:graphicFrameLocks noGrp="1"/>
          </p:cNvGraphicFramePr>
          <p:nvPr/>
        </p:nvGraphicFramePr>
        <p:xfrm>
          <a:off x="3522598" y="4721097"/>
          <a:ext cx="2736850" cy="7524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82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62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 gridSpan="2">
                  <a:txBody>
                    <a:bodyPr/>
                    <a:lstStyle/>
                    <a:p>
                      <a:pPr marL="1020444" marR="260985" indent="-75311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 Asociados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al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Proceso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Documento</a:t>
                      </a:r>
                      <a:r>
                        <a:rPr sz="1200" spc="-10" dirty="0">
                          <a:latin typeface="Verdana"/>
                          <a:cs typeface="Verdana"/>
                        </a:rPr>
                        <a:t> Estratégico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02535" y="124205"/>
            <a:ext cx="8387715" cy="1082675"/>
          </a:xfrm>
          <a:custGeom>
            <a:avLst/>
            <a:gdLst/>
            <a:ahLst/>
            <a:cxnLst/>
            <a:rect l="l" t="t" r="r" b="b"/>
            <a:pathLst>
              <a:path w="8387715" h="1082675">
                <a:moveTo>
                  <a:pt x="8207248" y="0"/>
                </a:moveTo>
                <a:lnTo>
                  <a:pt x="180339" y="0"/>
                </a:lnTo>
                <a:lnTo>
                  <a:pt x="132409" y="6444"/>
                </a:lnTo>
                <a:lnTo>
                  <a:pt x="89332" y="24628"/>
                </a:lnTo>
                <a:lnTo>
                  <a:pt x="52832" y="52832"/>
                </a:lnTo>
                <a:lnTo>
                  <a:pt x="24628" y="89332"/>
                </a:lnTo>
                <a:lnTo>
                  <a:pt x="6444" y="132409"/>
                </a:lnTo>
                <a:lnTo>
                  <a:pt x="0" y="180340"/>
                </a:lnTo>
                <a:lnTo>
                  <a:pt x="0" y="901827"/>
                </a:lnTo>
                <a:lnTo>
                  <a:pt x="6444" y="949757"/>
                </a:lnTo>
                <a:lnTo>
                  <a:pt x="24628" y="992834"/>
                </a:lnTo>
                <a:lnTo>
                  <a:pt x="52832" y="1029335"/>
                </a:lnTo>
                <a:lnTo>
                  <a:pt x="89332" y="1057538"/>
                </a:lnTo>
                <a:lnTo>
                  <a:pt x="132409" y="1075722"/>
                </a:lnTo>
                <a:lnTo>
                  <a:pt x="180339" y="1082167"/>
                </a:lnTo>
                <a:lnTo>
                  <a:pt x="8207248" y="1082167"/>
                </a:lnTo>
                <a:lnTo>
                  <a:pt x="8255232" y="1075722"/>
                </a:lnTo>
                <a:lnTo>
                  <a:pt x="8298344" y="1057538"/>
                </a:lnTo>
                <a:lnTo>
                  <a:pt x="8334867" y="1029335"/>
                </a:lnTo>
                <a:lnTo>
                  <a:pt x="8363081" y="992834"/>
                </a:lnTo>
                <a:lnTo>
                  <a:pt x="8381270" y="949757"/>
                </a:lnTo>
                <a:lnTo>
                  <a:pt x="8387715" y="901827"/>
                </a:lnTo>
                <a:lnTo>
                  <a:pt x="8387715" y="180340"/>
                </a:lnTo>
                <a:lnTo>
                  <a:pt x="8381270" y="132409"/>
                </a:lnTo>
                <a:lnTo>
                  <a:pt x="8363081" y="89332"/>
                </a:lnTo>
                <a:lnTo>
                  <a:pt x="8334867" y="52832"/>
                </a:lnTo>
                <a:lnTo>
                  <a:pt x="8298344" y="24628"/>
                </a:lnTo>
                <a:lnTo>
                  <a:pt x="8255232" y="6444"/>
                </a:lnTo>
                <a:lnTo>
                  <a:pt x="8207248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002535" y="124205"/>
            <a:ext cx="8387715" cy="1082675"/>
          </a:xfrm>
          <a:custGeom>
            <a:avLst/>
            <a:gdLst/>
            <a:ahLst/>
            <a:cxnLst/>
            <a:rect l="l" t="t" r="r" b="b"/>
            <a:pathLst>
              <a:path w="8387715" h="1082675">
                <a:moveTo>
                  <a:pt x="0" y="180340"/>
                </a:moveTo>
                <a:lnTo>
                  <a:pt x="6444" y="132409"/>
                </a:lnTo>
                <a:lnTo>
                  <a:pt x="24628" y="89332"/>
                </a:lnTo>
                <a:lnTo>
                  <a:pt x="52832" y="52832"/>
                </a:lnTo>
                <a:lnTo>
                  <a:pt x="89332" y="24628"/>
                </a:lnTo>
                <a:lnTo>
                  <a:pt x="132409" y="6444"/>
                </a:lnTo>
                <a:lnTo>
                  <a:pt x="180339" y="0"/>
                </a:lnTo>
                <a:lnTo>
                  <a:pt x="8207248" y="0"/>
                </a:lnTo>
                <a:lnTo>
                  <a:pt x="8255232" y="6444"/>
                </a:lnTo>
                <a:lnTo>
                  <a:pt x="8298344" y="24628"/>
                </a:lnTo>
                <a:lnTo>
                  <a:pt x="8334867" y="52832"/>
                </a:lnTo>
                <a:lnTo>
                  <a:pt x="8363081" y="89332"/>
                </a:lnTo>
                <a:lnTo>
                  <a:pt x="8381270" y="132409"/>
                </a:lnTo>
                <a:lnTo>
                  <a:pt x="8387715" y="180340"/>
                </a:lnTo>
                <a:lnTo>
                  <a:pt x="8387715" y="901827"/>
                </a:lnTo>
                <a:lnTo>
                  <a:pt x="8381270" y="949757"/>
                </a:lnTo>
                <a:lnTo>
                  <a:pt x="8363081" y="992834"/>
                </a:lnTo>
                <a:lnTo>
                  <a:pt x="8334867" y="1029335"/>
                </a:lnTo>
                <a:lnTo>
                  <a:pt x="8298344" y="1057538"/>
                </a:lnTo>
                <a:lnTo>
                  <a:pt x="8255232" y="1075722"/>
                </a:lnTo>
                <a:lnTo>
                  <a:pt x="8207248" y="1082167"/>
                </a:lnTo>
                <a:lnTo>
                  <a:pt x="180339" y="1082167"/>
                </a:lnTo>
                <a:lnTo>
                  <a:pt x="132409" y="1075722"/>
                </a:lnTo>
                <a:lnTo>
                  <a:pt x="89332" y="1057538"/>
                </a:lnTo>
                <a:lnTo>
                  <a:pt x="52832" y="1029335"/>
                </a:lnTo>
                <a:lnTo>
                  <a:pt x="24628" y="992834"/>
                </a:lnTo>
                <a:lnTo>
                  <a:pt x="6444" y="949757"/>
                </a:lnTo>
                <a:lnTo>
                  <a:pt x="0" y="901827"/>
                </a:lnTo>
                <a:lnTo>
                  <a:pt x="0" y="180340"/>
                </a:lnTo>
                <a:close/>
              </a:path>
            </a:pathLst>
          </a:custGeom>
          <a:ln w="19050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47086" y="225932"/>
            <a:ext cx="7700009" cy="640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GESTIÓN </a:t>
            </a:r>
            <a:r>
              <a:rPr spc="-5" dirty="0"/>
              <a:t>DEL CONOCIMIENTO, </a:t>
            </a:r>
            <a:r>
              <a:rPr spc="-15" dirty="0"/>
              <a:t>INNOVACIÓN</a:t>
            </a:r>
            <a:r>
              <a:rPr spc="-185" dirty="0"/>
              <a:t> </a:t>
            </a:r>
            <a:r>
              <a:rPr dirty="0"/>
              <a:t>PRODUCTIVIDAD</a:t>
            </a:r>
          </a:p>
          <a:p>
            <a:pPr marL="1270" algn="ctr">
              <a:lnSpc>
                <a:spcPct val="100000"/>
              </a:lnSpc>
              <a:spcBef>
                <a:spcPts val="40"/>
              </a:spcBef>
            </a:pPr>
            <a:r>
              <a:rPr dirty="0">
                <a:latin typeface="Verdana"/>
                <a:cs typeface="Verdana"/>
              </a:rPr>
              <a:t>M601 – </a:t>
            </a:r>
            <a:r>
              <a:rPr spc="-5" dirty="0">
                <a:latin typeface="Verdana"/>
                <a:cs typeface="Verdana"/>
              </a:rPr>
              <a:t>Gestión del Conocimiento </a:t>
            </a:r>
            <a:r>
              <a:rPr spc="-15" dirty="0">
                <a:latin typeface="Verdana"/>
                <a:cs typeface="Verdana"/>
              </a:rPr>
              <a:t>para </a:t>
            </a:r>
            <a:r>
              <a:rPr dirty="0">
                <a:latin typeface="Verdana"/>
                <a:cs typeface="Verdana"/>
              </a:rPr>
              <a:t>la</a:t>
            </a:r>
            <a:r>
              <a:rPr spc="-20" dirty="0">
                <a:latin typeface="Verdana"/>
                <a:cs typeface="Verdana"/>
              </a:rPr>
              <a:t> </a:t>
            </a:r>
            <a:r>
              <a:rPr spc="-55" dirty="0">
                <a:latin typeface="Verdana"/>
                <a:cs typeface="Verdana"/>
              </a:rPr>
              <a:t>CTeI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3813809" y="1599438"/>
          <a:ext cx="2394585" cy="19329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42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8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44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5223764" y="3704716"/>
          <a:ext cx="2176780" cy="9353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80">
                <a:tc gridSpan="2"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M601PR02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–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Indexación de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revistas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especializadas de</a:t>
                      </a:r>
                      <a:r>
                        <a:rPr sz="1200" b="1" spc="-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CTeI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8575293" y="3884803"/>
          <a:ext cx="2176780" cy="12172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80">
                <a:tc grid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M601PR03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340995" marR="331470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Homologación</a:t>
                      </a:r>
                      <a:r>
                        <a:rPr sz="1200" b="1" spc="-8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revistas de</a:t>
                      </a:r>
                      <a:r>
                        <a:rPr sz="1200" b="1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CTeI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1708213" y="3563239"/>
          <a:ext cx="2394585" cy="29152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19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05840">
                <a:tc gridSpan="3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M601PR01</a:t>
                      </a:r>
                      <a:r>
                        <a:rPr sz="1200" b="1" spc="-9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288925" marR="281305" indent="63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Reconocimiento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Evaluación de  Desempeño de</a:t>
                      </a:r>
                      <a:r>
                        <a:rPr sz="1200" b="1" spc="-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Pares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Evaluadores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03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7658">
                <a:tc gridSpan="3">
                  <a:txBody>
                    <a:bodyPr/>
                    <a:lstStyle/>
                    <a:p>
                      <a:pPr marL="92075" marR="85090" indent="1270"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M601PR04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Clasificación  de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Grupos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Investigación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Reconocimiento de  Investigadores del</a:t>
                      </a:r>
                      <a:r>
                        <a:rPr sz="1200" b="1" spc="-6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SNCTI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66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232">
                <a:tc gridSpan="2"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219">
                <a:tc gridSpan="2"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5200903" y="4751959"/>
          <a:ext cx="2148840" cy="17818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64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4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8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M601PR05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252095" marR="243204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Reconocimiento</a:t>
                      </a:r>
                      <a:r>
                        <a:rPr sz="1200" b="1" spc="-7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Actores del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SNCTI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7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48387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8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4349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48387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Protocolo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48387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8509634" y="5256529"/>
          <a:ext cx="2176780" cy="1118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2972">
                <a:tc grid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M601PR07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07950" marR="10096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</a:t>
                      </a:r>
                      <a:r>
                        <a:rPr sz="1200" b="1" spc="-6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Gestión  de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Información  Estadística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object 11"/>
          <p:cNvSpPr/>
          <p:nvPr/>
        </p:nvSpPr>
        <p:spPr>
          <a:xfrm>
            <a:off x="6560439" y="1567307"/>
            <a:ext cx="1910079" cy="19100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394460" y="1580007"/>
            <a:ext cx="1941956" cy="19419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3" name="object 13"/>
          <p:cNvGraphicFramePr>
            <a:graphicFrameLocks noGrp="1"/>
          </p:cNvGraphicFramePr>
          <p:nvPr/>
        </p:nvGraphicFramePr>
        <p:xfrm>
          <a:off x="8575293" y="1541017"/>
          <a:ext cx="2378075" cy="22072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06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18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22225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7970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Protocolo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7970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8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marL="16891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44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object 14"/>
          <p:cNvSpPr txBox="1"/>
          <p:nvPr/>
        </p:nvSpPr>
        <p:spPr>
          <a:xfrm>
            <a:off x="3518153" y="838276"/>
            <a:ext cx="6974205" cy="6889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91895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Responsable: Dirección de</a:t>
            </a:r>
            <a:r>
              <a:rPr sz="1500" spc="-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Ciencia</a:t>
            </a:r>
            <a:endParaRPr sz="15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7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5304155" algn="l"/>
              </a:tabLst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</a:t>
            </a:r>
            <a:r>
              <a:rPr sz="1200" spc="20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febrero</a:t>
            </a:r>
            <a:r>
              <a:rPr sz="1200" spc="-10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	</a:t>
            </a:r>
            <a:r>
              <a:rPr sz="1800" spc="-7" baseline="2314" dirty="0">
                <a:solidFill>
                  <a:srgbClr val="2C6337"/>
                </a:solidFill>
                <a:latin typeface="Verdana"/>
                <a:cs typeface="Verdana"/>
              </a:rPr>
              <a:t>¿Qué hemos</a:t>
            </a:r>
            <a:r>
              <a:rPr sz="1800" spc="-52" baseline="2314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800" spc="-15" baseline="2314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800" baseline="2314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140710" y="1981581"/>
            <a:ext cx="381317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solidFill>
                  <a:srgbClr val="2C6337"/>
                </a:solidFill>
                <a:latin typeface="Verdana"/>
                <a:cs typeface="Verdana"/>
              </a:rPr>
              <a:t>¿</a:t>
            </a:r>
            <a:r>
              <a:rPr sz="1800" spc="-5" dirty="0">
                <a:solidFill>
                  <a:srgbClr val="2C6337"/>
                </a:solidFill>
                <a:latin typeface="Verdana"/>
                <a:cs typeface="Verdana"/>
              </a:rPr>
              <a:t>Qué teníamos en febrero 2024?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613775" y="2023109"/>
            <a:ext cx="22955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2C6337"/>
                </a:solidFill>
                <a:latin typeface="Arial"/>
                <a:cs typeface="Arial"/>
              </a:rPr>
              <a:t>¿Qué </a:t>
            </a:r>
            <a:r>
              <a:rPr sz="1800" spc="-5" dirty="0">
                <a:solidFill>
                  <a:srgbClr val="2C6337"/>
                </a:solidFill>
                <a:latin typeface="Arial"/>
                <a:cs typeface="Arial"/>
              </a:rPr>
              <a:t>hemos</a:t>
            </a:r>
            <a:r>
              <a:rPr sz="1800" spc="-65" dirty="0">
                <a:solidFill>
                  <a:srgbClr val="2C6337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2C6337"/>
                </a:solidFill>
                <a:latin typeface="Arial"/>
                <a:cs typeface="Arial"/>
              </a:rPr>
              <a:t>logrado?</a:t>
            </a:r>
            <a:endParaRPr sz="180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3751834" y="2575941"/>
          <a:ext cx="2597785" cy="19329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07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1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9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object 5"/>
          <p:cNvSpPr/>
          <p:nvPr/>
        </p:nvSpPr>
        <p:spPr>
          <a:xfrm>
            <a:off x="6610984" y="2587370"/>
            <a:ext cx="1910079" cy="1910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74902" y="2665476"/>
            <a:ext cx="1941957" cy="19419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8634730" y="2560320"/>
          <a:ext cx="2390140" cy="19329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16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43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19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8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object 8"/>
          <p:cNvSpPr/>
          <p:nvPr/>
        </p:nvSpPr>
        <p:spPr>
          <a:xfrm>
            <a:off x="1074902" y="124205"/>
            <a:ext cx="9658350" cy="1220470"/>
          </a:xfrm>
          <a:custGeom>
            <a:avLst/>
            <a:gdLst/>
            <a:ahLst/>
            <a:cxnLst/>
            <a:rect l="l" t="t" r="r" b="b"/>
            <a:pathLst>
              <a:path w="9658350" h="1220470">
                <a:moveTo>
                  <a:pt x="9454921" y="0"/>
                </a:moveTo>
                <a:lnTo>
                  <a:pt x="203352" y="0"/>
                </a:lnTo>
                <a:lnTo>
                  <a:pt x="156722" y="5371"/>
                </a:lnTo>
                <a:lnTo>
                  <a:pt x="113918" y="20671"/>
                </a:lnTo>
                <a:lnTo>
                  <a:pt x="76161" y="44676"/>
                </a:lnTo>
                <a:lnTo>
                  <a:pt x="44670" y="76167"/>
                </a:lnTo>
                <a:lnTo>
                  <a:pt x="20667" y="113920"/>
                </a:lnTo>
                <a:lnTo>
                  <a:pt x="5370" y="156714"/>
                </a:lnTo>
                <a:lnTo>
                  <a:pt x="0" y="203326"/>
                </a:lnTo>
                <a:lnTo>
                  <a:pt x="0" y="1016635"/>
                </a:lnTo>
                <a:lnTo>
                  <a:pt x="5370" y="1063247"/>
                </a:lnTo>
                <a:lnTo>
                  <a:pt x="20667" y="1106041"/>
                </a:lnTo>
                <a:lnTo>
                  <a:pt x="44670" y="1143794"/>
                </a:lnTo>
                <a:lnTo>
                  <a:pt x="76161" y="1175285"/>
                </a:lnTo>
                <a:lnTo>
                  <a:pt x="113918" y="1199290"/>
                </a:lnTo>
                <a:lnTo>
                  <a:pt x="156722" y="1214590"/>
                </a:lnTo>
                <a:lnTo>
                  <a:pt x="203352" y="1219962"/>
                </a:lnTo>
                <a:lnTo>
                  <a:pt x="9454921" y="1219962"/>
                </a:lnTo>
                <a:lnTo>
                  <a:pt x="9501534" y="1214590"/>
                </a:lnTo>
                <a:lnTo>
                  <a:pt x="9544327" y="1199290"/>
                </a:lnTo>
                <a:lnTo>
                  <a:pt x="9582080" y="1175285"/>
                </a:lnTo>
                <a:lnTo>
                  <a:pt x="9613571" y="1143794"/>
                </a:lnTo>
                <a:lnTo>
                  <a:pt x="9637577" y="1106041"/>
                </a:lnTo>
                <a:lnTo>
                  <a:pt x="9652877" y="1063247"/>
                </a:lnTo>
                <a:lnTo>
                  <a:pt x="9658248" y="1016635"/>
                </a:lnTo>
                <a:lnTo>
                  <a:pt x="9658248" y="203326"/>
                </a:lnTo>
                <a:lnTo>
                  <a:pt x="9652877" y="156714"/>
                </a:lnTo>
                <a:lnTo>
                  <a:pt x="9637577" y="113920"/>
                </a:lnTo>
                <a:lnTo>
                  <a:pt x="9613571" y="76167"/>
                </a:lnTo>
                <a:lnTo>
                  <a:pt x="9582080" y="44676"/>
                </a:lnTo>
                <a:lnTo>
                  <a:pt x="9544327" y="20671"/>
                </a:lnTo>
                <a:lnTo>
                  <a:pt x="9501534" y="5371"/>
                </a:lnTo>
                <a:lnTo>
                  <a:pt x="9454921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74902" y="124205"/>
            <a:ext cx="9658350" cy="1220470"/>
          </a:xfrm>
          <a:custGeom>
            <a:avLst/>
            <a:gdLst/>
            <a:ahLst/>
            <a:cxnLst/>
            <a:rect l="l" t="t" r="r" b="b"/>
            <a:pathLst>
              <a:path w="9658350" h="1220470">
                <a:moveTo>
                  <a:pt x="0" y="203326"/>
                </a:moveTo>
                <a:lnTo>
                  <a:pt x="5370" y="156714"/>
                </a:lnTo>
                <a:lnTo>
                  <a:pt x="20667" y="113920"/>
                </a:lnTo>
                <a:lnTo>
                  <a:pt x="44670" y="76167"/>
                </a:lnTo>
                <a:lnTo>
                  <a:pt x="76161" y="44676"/>
                </a:lnTo>
                <a:lnTo>
                  <a:pt x="113918" y="20671"/>
                </a:lnTo>
                <a:lnTo>
                  <a:pt x="156722" y="5371"/>
                </a:lnTo>
                <a:lnTo>
                  <a:pt x="203352" y="0"/>
                </a:lnTo>
                <a:lnTo>
                  <a:pt x="9454921" y="0"/>
                </a:lnTo>
                <a:lnTo>
                  <a:pt x="9501534" y="5371"/>
                </a:lnTo>
                <a:lnTo>
                  <a:pt x="9544327" y="20671"/>
                </a:lnTo>
                <a:lnTo>
                  <a:pt x="9582080" y="44676"/>
                </a:lnTo>
                <a:lnTo>
                  <a:pt x="9613571" y="76167"/>
                </a:lnTo>
                <a:lnTo>
                  <a:pt x="9637577" y="113920"/>
                </a:lnTo>
                <a:lnTo>
                  <a:pt x="9652877" y="156714"/>
                </a:lnTo>
                <a:lnTo>
                  <a:pt x="9658248" y="203326"/>
                </a:lnTo>
                <a:lnTo>
                  <a:pt x="9658248" y="1016635"/>
                </a:lnTo>
                <a:lnTo>
                  <a:pt x="9652877" y="1063247"/>
                </a:lnTo>
                <a:lnTo>
                  <a:pt x="9637577" y="1106041"/>
                </a:lnTo>
                <a:lnTo>
                  <a:pt x="9613571" y="1143794"/>
                </a:lnTo>
                <a:lnTo>
                  <a:pt x="9582080" y="1175285"/>
                </a:lnTo>
                <a:lnTo>
                  <a:pt x="9544327" y="1199290"/>
                </a:lnTo>
                <a:lnTo>
                  <a:pt x="9501534" y="1214590"/>
                </a:lnTo>
                <a:lnTo>
                  <a:pt x="9454921" y="1219962"/>
                </a:lnTo>
                <a:lnTo>
                  <a:pt x="203352" y="1219962"/>
                </a:lnTo>
                <a:lnTo>
                  <a:pt x="156722" y="1214590"/>
                </a:lnTo>
                <a:lnTo>
                  <a:pt x="113918" y="1199290"/>
                </a:lnTo>
                <a:lnTo>
                  <a:pt x="76161" y="1175285"/>
                </a:lnTo>
                <a:lnTo>
                  <a:pt x="44670" y="1143794"/>
                </a:lnTo>
                <a:lnTo>
                  <a:pt x="20667" y="1106041"/>
                </a:lnTo>
                <a:lnTo>
                  <a:pt x="5370" y="1063247"/>
                </a:lnTo>
                <a:lnTo>
                  <a:pt x="0" y="1016635"/>
                </a:lnTo>
                <a:lnTo>
                  <a:pt x="0" y="203326"/>
                </a:lnTo>
                <a:close/>
              </a:path>
            </a:pathLst>
          </a:custGeom>
          <a:ln w="19050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500377" y="142494"/>
            <a:ext cx="8808720" cy="640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GESTIÓN </a:t>
            </a:r>
            <a:r>
              <a:rPr spc="-5" dirty="0"/>
              <a:t>DEL CONOCIMIENTO, </a:t>
            </a:r>
            <a:r>
              <a:rPr spc="-15" dirty="0"/>
              <a:t>INNOVACIÓN</a:t>
            </a:r>
            <a:r>
              <a:rPr spc="-170" dirty="0"/>
              <a:t> </a:t>
            </a:r>
            <a:r>
              <a:rPr dirty="0"/>
              <a:t>PRODUCTIVIDAD</a:t>
            </a:r>
          </a:p>
          <a:p>
            <a:pPr algn="ctr">
              <a:lnSpc>
                <a:spcPct val="100000"/>
              </a:lnSpc>
              <a:spcBef>
                <a:spcPts val="40"/>
              </a:spcBef>
            </a:pPr>
            <a:r>
              <a:rPr dirty="0">
                <a:latin typeface="Verdana"/>
                <a:cs typeface="Verdana"/>
              </a:rPr>
              <a:t>M602 – </a:t>
            </a:r>
            <a:r>
              <a:rPr spc="-5" dirty="0">
                <a:latin typeface="Verdana"/>
                <a:cs typeface="Verdana"/>
              </a:rPr>
              <a:t>Gestión </a:t>
            </a:r>
            <a:r>
              <a:rPr spc="-15" dirty="0">
                <a:latin typeface="Verdana"/>
                <a:cs typeface="Verdana"/>
              </a:rPr>
              <a:t>para </a:t>
            </a:r>
            <a:r>
              <a:rPr spc="-5" dirty="0">
                <a:latin typeface="Verdana"/>
                <a:cs typeface="Verdana"/>
              </a:rPr>
              <a:t>la </a:t>
            </a:r>
            <a:r>
              <a:rPr spc="-20" dirty="0">
                <a:latin typeface="Verdana"/>
                <a:cs typeface="Verdana"/>
              </a:rPr>
              <a:t>Transferencia </a:t>
            </a:r>
            <a:r>
              <a:rPr dirty="0">
                <a:latin typeface="Verdana"/>
                <a:cs typeface="Verdana"/>
              </a:rPr>
              <a:t>y uso </a:t>
            </a:r>
            <a:r>
              <a:rPr spc="-5" dirty="0">
                <a:latin typeface="Verdana"/>
                <a:cs typeface="Verdana"/>
              </a:rPr>
              <a:t>del Conocimiento </a:t>
            </a:r>
            <a:r>
              <a:rPr spc="-15" dirty="0">
                <a:latin typeface="Verdana"/>
                <a:cs typeface="Verdana"/>
              </a:rPr>
              <a:t>para </a:t>
            </a:r>
            <a:r>
              <a:rPr spc="-10" dirty="0">
                <a:latin typeface="Verdana"/>
                <a:cs typeface="Verdana"/>
              </a:rPr>
              <a:t>la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190748" y="756361"/>
            <a:ext cx="5419090" cy="5581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160" algn="ctr">
              <a:lnSpc>
                <a:spcPts val="2395"/>
              </a:lnSpc>
              <a:spcBef>
                <a:spcPts val="105"/>
              </a:spcBef>
            </a:pPr>
            <a:r>
              <a:rPr sz="2000" spc="-55" dirty="0">
                <a:solidFill>
                  <a:srgbClr val="FFFFFF"/>
                </a:solidFill>
                <a:latin typeface="Verdana"/>
                <a:cs typeface="Verdana"/>
              </a:rPr>
              <a:t>CTeI</a:t>
            </a:r>
            <a:endParaRPr sz="2000">
              <a:latin typeface="Verdana"/>
              <a:cs typeface="Verdana"/>
            </a:endParaRPr>
          </a:p>
          <a:p>
            <a:pPr algn="ctr">
              <a:lnSpc>
                <a:spcPts val="1795"/>
              </a:lnSpc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Responsable: Dirección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de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Desarrollo </a:t>
            </a:r>
            <a:r>
              <a:rPr sz="1500" spc="-20" dirty="0">
                <a:solidFill>
                  <a:srgbClr val="FFFFFF"/>
                </a:solidFill>
                <a:latin typeface="Arial"/>
                <a:cs typeface="Arial"/>
              </a:rPr>
              <a:t>Tecnológico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500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Innovación</a:t>
            </a:r>
            <a:endParaRPr sz="15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11095" y="124205"/>
            <a:ext cx="8332470" cy="1129665"/>
          </a:xfrm>
          <a:custGeom>
            <a:avLst/>
            <a:gdLst/>
            <a:ahLst/>
            <a:cxnLst/>
            <a:rect l="l" t="t" r="r" b="b"/>
            <a:pathLst>
              <a:path w="8332470" h="1129665">
                <a:moveTo>
                  <a:pt x="8143875" y="0"/>
                </a:moveTo>
                <a:lnTo>
                  <a:pt x="188214" y="0"/>
                </a:lnTo>
                <a:lnTo>
                  <a:pt x="138156" y="6727"/>
                </a:lnTo>
                <a:lnTo>
                  <a:pt x="93189" y="25710"/>
                </a:lnTo>
                <a:lnTo>
                  <a:pt x="55102" y="55149"/>
                </a:lnTo>
                <a:lnTo>
                  <a:pt x="25682" y="93246"/>
                </a:lnTo>
                <a:lnTo>
                  <a:pt x="6718" y="138200"/>
                </a:lnTo>
                <a:lnTo>
                  <a:pt x="0" y="188214"/>
                </a:lnTo>
                <a:lnTo>
                  <a:pt x="0" y="941070"/>
                </a:lnTo>
                <a:lnTo>
                  <a:pt x="6718" y="991083"/>
                </a:lnTo>
                <a:lnTo>
                  <a:pt x="25682" y="1036037"/>
                </a:lnTo>
                <a:lnTo>
                  <a:pt x="55102" y="1074134"/>
                </a:lnTo>
                <a:lnTo>
                  <a:pt x="93189" y="1103573"/>
                </a:lnTo>
                <a:lnTo>
                  <a:pt x="138156" y="1122556"/>
                </a:lnTo>
                <a:lnTo>
                  <a:pt x="188214" y="1129284"/>
                </a:lnTo>
                <a:lnTo>
                  <a:pt x="8143875" y="1129284"/>
                </a:lnTo>
                <a:lnTo>
                  <a:pt x="8193888" y="1122556"/>
                </a:lnTo>
                <a:lnTo>
                  <a:pt x="8238842" y="1103573"/>
                </a:lnTo>
                <a:lnTo>
                  <a:pt x="8276939" y="1074134"/>
                </a:lnTo>
                <a:lnTo>
                  <a:pt x="8306378" y="1036037"/>
                </a:lnTo>
                <a:lnTo>
                  <a:pt x="8325361" y="991083"/>
                </a:lnTo>
                <a:lnTo>
                  <a:pt x="8332088" y="941070"/>
                </a:lnTo>
                <a:lnTo>
                  <a:pt x="8332088" y="188214"/>
                </a:lnTo>
                <a:lnTo>
                  <a:pt x="8325361" y="138200"/>
                </a:lnTo>
                <a:lnTo>
                  <a:pt x="8306378" y="93246"/>
                </a:lnTo>
                <a:lnTo>
                  <a:pt x="8276939" y="55149"/>
                </a:lnTo>
                <a:lnTo>
                  <a:pt x="8238842" y="25710"/>
                </a:lnTo>
                <a:lnTo>
                  <a:pt x="8193888" y="6727"/>
                </a:lnTo>
                <a:lnTo>
                  <a:pt x="8143875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911095" y="124205"/>
            <a:ext cx="8332470" cy="1129665"/>
          </a:xfrm>
          <a:custGeom>
            <a:avLst/>
            <a:gdLst/>
            <a:ahLst/>
            <a:cxnLst/>
            <a:rect l="l" t="t" r="r" b="b"/>
            <a:pathLst>
              <a:path w="8332470" h="1129665">
                <a:moveTo>
                  <a:pt x="0" y="188214"/>
                </a:moveTo>
                <a:lnTo>
                  <a:pt x="6718" y="138200"/>
                </a:lnTo>
                <a:lnTo>
                  <a:pt x="25682" y="93246"/>
                </a:lnTo>
                <a:lnTo>
                  <a:pt x="55102" y="55149"/>
                </a:lnTo>
                <a:lnTo>
                  <a:pt x="93189" y="25710"/>
                </a:lnTo>
                <a:lnTo>
                  <a:pt x="138156" y="6727"/>
                </a:lnTo>
                <a:lnTo>
                  <a:pt x="188214" y="0"/>
                </a:lnTo>
                <a:lnTo>
                  <a:pt x="8143875" y="0"/>
                </a:lnTo>
                <a:lnTo>
                  <a:pt x="8193888" y="6727"/>
                </a:lnTo>
                <a:lnTo>
                  <a:pt x="8238842" y="25710"/>
                </a:lnTo>
                <a:lnTo>
                  <a:pt x="8276939" y="55149"/>
                </a:lnTo>
                <a:lnTo>
                  <a:pt x="8306378" y="93246"/>
                </a:lnTo>
                <a:lnTo>
                  <a:pt x="8325361" y="138200"/>
                </a:lnTo>
                <a:lnTo>
                  <a:pt x="8332088" y="188214"/>
                </a:lnTo>
                <a:lnTo>
                  <a:pt x="8332088" y="941070"/>
                </a:lnTo>
                <a:lnTo>
                  <a:pt x="8325361" y="991083"/>
                </a:lnTo>
                <a:lnTo>
                  <a:pt x="8306378" y="1036037"/>
                </a:lnTo>
                <a:lnTo>
                  <a:pt x="8276939" y="1074134"/>
                </a:lnTo>
                <a:lnTo>
                  <a:pt x="8238842" y="1103573"/>
                </a:lnTo>
                <a:lnTo>
                  <a:pt x="8193888" y="1122556"/>
                </a:lnTo>
                <a:lnTo>
                  <a:pt x="8143875" y="1129284"/>
                </a:lnTo>
                <a:lnTo>
                  <a:pt x="188214" y="1129284"/>
                </a:lnTo>
                <a:lnTo>
                  <a:pt x="138156" y="1122556"/>
                </a:lnTo>
                <a:lnTo>
                  <a:pt x="93189" y="1103573"/>
                </a:lnTo>
                <a:lnTo>
                  <a:pt x="55102" y="1074134"/>
                </a:lnTo>
                <a:lnTo>
                  <a:pt x="25682" y="1036037"/>
                </a:lnTo>
                <a:lnTo>
                  <a:pt x="6718" y="991083"/>
                </a:lnTo>
                <a:lnTo>
                  <a:pt x="0" y="941070"/>
                </a:lnTo>
                <a:lnTo>
                  <a:pt x="0" y="188214"/>
                </a:lnTo>
                <a:close/>
              </a:path>
            </a:pathLst>
          </a:custGeom>
          <a:ln w="19050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93214" y="249123"/>
            <a:ext cx="7969250" cy="641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46685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GESTIÓN </a:t>
            </a:r>
            <a:r>
              <a:rPr dirty="0"/>
              <a:t>DEL </a:t>
            </a:r>
            <a:r>
              <a:rPr spc="-5" dirty="0"/>
              <a:t>CONOCIMIENTO, </a:t>
            </a:r>
            <a:r>
              <a:rPr spc="-15" dirty="0"/>
              <a:t>INNOVACIÓN</a:t>
            </a:r>
            <a:r>
              <a:rPr spc="-170" dirty="0"/>
              <a:t> </a:t>
            </a:r>
            <a:r>
              <a:rPr spc="-5" dirty="0"/>
              <a:t>PRODUCTIVIDAD</a:t>
            </a: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>
                <a:latin typeface="Verdana"/>
                <a:cs typeface="Verdana"/>
              </a:rPr>
              <a:t>M603 – </a:t>
            </a:r>
            <a:r>
              <a:rPr spc="-5" dirty="0">
                <a:latin typeface="Verdana"/>
                <a:cs typeface="Verdana"/>
              </a:rPr>
              <a:t>Gestión </a:t>
            </a:r>
            <a:r>
              <a:rPr spc="-15" dirty="0">
                <a:latin typeface="Verdana"/>
                <a:cs typeface="Verdana"/>
              </a:rPr>
              <a:t>para </a:t>
            </a:r>
            <a:r>
              <a:rPr spc="-5" dirty="0">
                <a:latin typeface="Verdana"/>
                <a:cs typeface="Verdana"/>
              </a:rPr>
              <a:t>el Desarrollo </a:t>
            </a:r>
            <a:r>
              <a:rPr spc="-25" dirty="0">
                <a:latin typeface="Verdana"/>
                <a:cs typeface="Verdana"/>
              </a:rPr>
              <a:t>Tecnológico </a:t>
            </a:r>
            <a:r>
              <a:rPr dirty="0">
                <a:latin typeface="Verdana"/>
                <a:cs typeface="Verdana"/>
              </a:rPr>
              <a:t>y </a:t>
            </a:r>
            <a:r>
              <a:rPr spc="-5" dirty="0">
                <a:latin typeface="Verdana"/>
                <a:cs typeface="Verdana"/>
              </a:rPr>
              <a:t>la</a:t>
            </a:r>
            <a:r>
              <a:rPr spc="65" dirty="0">
                <a:latin typeface="Verdana"/>
                <a:cs typeface="Verdana"/>
              </a:rPr>
              <a:t> </a:t>
            </a:r>
            <a:r>
              <a:rPr spc="-10" dirty="0">
                <a:latin typeface="Verdana"/>
                <a:cs typeface="Verdana"/>
              </a:rPr>
              <a:t>Innovación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4167759" y="1599438"/>
          <a:ext cx="2301240" cy="19329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48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40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22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21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49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2418842" y="3824478"/>
          <a:ext cx="2394585" cy="14998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19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80">
                <a:tc gridSpan="2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M603PR01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28905" marR="12065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Otorgamiento</a:t>
                      </a:r>
                      <a:r>
                        <a:rPr sz="1200" b="1" spc="-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Beneficios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Tributarios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18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8487918" y="3891660"/>
          <a:ext cx="2394585" cy="16827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802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2959">
                <a:tc gridSpan="2">
                  <a:txBody>
                    <a:bodyPr/>
                    <a:lstStyle/>
                    <a:p>
                      <a:pPr marL="129539" marR="119380" indent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M603PR04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Incentivos  tributarios por  vinculación de doctores  para actividades de</a:t>
                      </a:r>
                      <a:r>
                        <a:rPr sz="1200" b="1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CTeI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object 8"/>
          <p:cNvSpPr/>
          <p:nvPr/>
        </p:nvSpPr>
        <p:spPr>
          <a:xfrm>
            <a:off x="6930517" y="1610867"/>
            <a:ext cx="1910079" cy="1910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394460" y="1688845"/>
            <a:ext cx="1941956" cy="19419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9158096" y="1572260"/>
          <a:ext cx="2301875" cy="22072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48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40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23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Plantilla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52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5484495" y="3891660"/>
          <a:ext cx="2529205" cy="26308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54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7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0080">
                <a:tc gridSpan="3">
                  <a:txBody>
                    <a:bodyPr/>
                    <a:lstStyle/>
                    <a:p>
                      <a:pPr marL="196215" marR="187325" indent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M603PR03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Beneficios  tributarios por donación  para actividades de</a:t>
                      </a:r>
                      <a:r>
                        <a:rPr sz="1200" b="1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CTeI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 gridSpan="2"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36854" algn="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275">
                <a:tc gridSpan="2"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36854" algn="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5952">
                <a:tc gridSpan="3">
                  <a:txBody>
                    <a:bodyPr/>
                    <a:lstStyle/>
                    <a:p>
                      <a:pPr marL="115570" marR="10668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M603PR05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Otorgamiento  de Beneficios Tributarios  por Ingresos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No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Constitutivos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Plantillas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2" name="object 12"/>
          <p:cNvSpPr txBox="1"/>
          <p:nvPr/>
        </p:nvSpPr>
        <p:spPr>
          <a:xfrm>
            <a:off x="3311144" y="862329"/>
            <a:ext cx="7774305" cy="7035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Responsable: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: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Dirección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de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Desarrollo </a:t>
            </a:r>
            <a:r>
              <a:rPr sz="1500" spc="-20" dirty="0">
                <a:solidFill>
                  <a:srgbClr val="FFFFFF"/>
                </a:solidFill>
                <a:latin typeface="Arial"/>
                <a:cs typeface="Arial"/>
              </a:rPr>
              <a:t>Tecnológico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500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Innovación</a:t>
            </a:r>
            <a:endParaRPr sz="15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800">
              <a:latin typeface="Arial"/>
              <a:cs typeface="Arial"/>
            </a:endParaRPr>
          </a:p>
          <a:p>
            <a:pPr marL="806450">
              <a:lnSpc>
                <a:spcPct val="100000"/>
              </a:lnSpc>
              <a:tabLst>
                <a:tab pos="6104255" algn="l"/>
              </a:tabLst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</a:t>
            </a:r>
            <a:r>
              <a:rPr sz="1200" spc="20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febrero</a:t>
            </a:r>
            <a:r>
              <a:rPr sz="1200" spc="-10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	</a:t>
            </a: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hemos</a:t>
            </a:r>
            <a:r>
              <a:rPr sz="1200" spc="-3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200">
              <a:latin typeface="Verdana"/>
              <a:cs typeface="Verdana"/>
            </a:endParaRPr>
          </a:p>
        </p:txBody>
      </p:sp>
      <p:graphicFrame>
        <p:nvGraphicFramePr>
          <p:cNvPr id="13" name="object 13"/>
          <p:cNvGraphicFramePr>
            <a:graphicFrameLocks noGrp="1"/>
          </p:cNvGraphicFramePr>
          <p:nvPr/>
        </p:nvGraphicFramePr>
        <p:xfrm>
          <a:off x="2418842" y="5561329"/>
          <a:ext cx="2394585" cy="7524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19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187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 Asociados</a:t>
                      </a:r>
                      <a:r>
                        <a:rPr sz="1200" b="1" spc="-5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al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Proceso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5487" y="124205"/>
            <a:ext cx="10327005" cy="876300"/>
          </a:xfrm>
          <a:custGeom>
            <a:avLst/>
            <a:gdLst/>
            <a:ahLst/>
            <a:cxnLst/>
            <a:rect l="l" t="t" r="r" b="b"/>
            <a:pathLst>
              <a:path w="10327005" h="876300">
                <a:moveTo>
                  <a:pt x="10180701" y="0"/>
                </a:moveTo>
                <a:lnTo>
                  <a:pt x="146011" y="0"/>
                </a:lnTo>
                <a:lnTo>
                  <a:pt x="99858" y="7447"/>
                </a:lnTo>
                <a:lnTo>
                  <a:pt x="59777" y="28183"/>
                </a:lnTo>
                <a:lnTo>
                  <a:pt x="28170" y="59801"/>
                </a:lnTo>
                <a:lnTo>
                  <a:pt x="7443" y="99893"/>
                </a:lnTo>
                <a:lnTo>
                  <a:pt x="0" y="146050"/>
                </a:lnTo>
                <a:lnTo>
                  <a:pt x="0" y="730123"/>
                </a:lnTo>
                <a:lnTo>
                  <a:pt x="7443" y="776266"/>
                </a:lnTo>
                <a:lnTo>
                  <a:pt x="28170" y="816326"/>
                </a:lnTo>
                <a:lnTo>
                  <a:pt x="59777" y="847906"/>
                </a:lnTo>
                <a:lnTo>
                  <a:pt x="99858" y="868611"/>
                </a:lnTo>
                <a:lnTo>
                  <a:pt x="146011" y="876046"/>
                </a:lnTo>
                <a:lnTo>
                  <a:pt x="10180701" y="876046"/>
                </a:lnTo>
                <a:lnTo>
                  <a:pt x="10226857" y="868611"/>
                </a:lnTo>
                <a:lnTo>
                  <a:pt x="10266949" y="847906"/>
                </a:lnTo>
                <a:lnTo>
                  <a:pt x="10298567" y="816326"/>
                </a:lnTo>
                <a:lnTo>
                  <a:pt x="10319303" y="776266"/>
                </a:lnTo>
                <a:lnTo>
                  <a:pt x="10326751" y="730123"/>
                </a:lnTo>
                <a:lnTo>
                  <a:pt x="10326751" y="146050"/>
                </a:lnTo>
                <a:lnTo>
                  <a:pt x="10319303" y="99893"/>
                </a:lnTo>
                <a:lnTo>
                  <a:pt x="10298567" y="59801"/>
                </a:lnTo>
                <a:lnTo>
                  <a:pt x="10266949" y="28183"/>
                </a:lnTo>
                <a:lnTo>
                  <a:pt x="10226857" y="7447"/>
                </a:lnTo>
                <a:lnTo>
                  <a:pt x="10180701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75487" y="124205"/>
            <a:ext cx="10327005" cy="876300"/>
          </a:xfrm>
          <a:custGeom>
            <a:avLst/>
            <a:gdLst/>
            <a:ahLst/>
            <a:cxnLst/>
            <a:rect l="l" t="t" r="r" b="b"/>
            <a:pathLst>
              <a:path w="10327005" h="876300">
                <a:moveTo>
                  <a:pt x="0" y="146050"/>
                </a:moveTo>
                <a:lnTo>
                  <a:pt x="7443" y="99893"/>
                </a:lnTo>
                <a:lnTo>
                  <a:pt x="28170" y="59801"/>
                </a:lnTo>
                <a:lnTo>
                  <a:pt x="59777" y="28183"/>
                </a:lnTo>
                <a:lnTo>
                  <a:pt x="99858" y="7447"/>
                </a:lnTo>
                <a:lnTo>
                  <a:pt x="146011" y="0"/>
                </a:lnTo>
                <a:lnTo>
                  <a:pt x="10180701" y="0"/>
                </a:lnTo>
                <a:lnTo>
                  <a:pt x="10226857" y="7447"/>
                </a:lnTo>
                <a:lnTo>
                  <a:pt x="10266949" y="28183"/>
                </a:lnTo>
                <a:lnTo>
                  <a:pt x="10298567" y="59801"/>
                </a:lnTo>
                <a:lnTo>
                  <a:pt x="10319303" y="99893"/>
                </a:lnTo>
                <a:lnTo>
                  <a:pt x="10326751" y="146050"/>
                </a:lnTo>
                <a:lnTo>
                  <a:pt x="10326751" y="730123"/>
                </a:lnTo>
                <a:lnTo>
                  <a:pt x="10319303" y="776266"/>
                </a:lnTo>
                <a:lnTo>
                  <a:pt x="10298567" y="816326"/>
                </a:lnTo>
                <a:lnTo>
                  <a:pt x="10266949" y="847906"/>
                </a:lnTo>
                <a:lnTo>
                  <a:pt x="10226857" y="868611"/>
                </a:lnTo>
                <a:lnTo>
                  <a:pt x="10180701" y="876046"/>
                </a:lnTo>
                <a:lnTo>
                  <a:pt x="146011" y="876046"/>
                </a:lnTo>
                <a:lnTo>
                  <a:pt x="99858" y="868611"/>
                </a:lnTo>
                <a:lnTo>
                  <a:pt x="59777" y="847906"/>
                </a:lnTo>
                <a:lnTo>
                  <a:pt x="28170" y="816326"/>
                </a:lnTo>
                <a:lnTo>
                  <a:pt x="7443" y="776266"/>
                </a:lnTo>
                <a:lnTo>
                  <a:pt x="0" y="730123"/>
                </a:lnTo>
                <a:lnTo>
                  <a:pt x="0" y="146050"/>
                </a:lnTo>
                <a:close/>
              </a:path>
            </a:pathLst>
          </a:custGeom>
          <a:ln w="19049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43762" y="223520"/>
            <a:ext cx="9389745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GESTIÓN </a:t>
            </a:r>
            <a:r>
              <a:rPr sz="1400" spc="-30" dirty="0">
                <a:solidFill>
                  <a:srgbClr val="FFFFFF"/>
                </a:solidFill>
                <a:latin typeface="Arial"/>
                <a:cs typeface="Arial"/>
              </a:rPr>
              <a:t>PARA </a:t>
            </a: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LA CONSTRUCCIÓN DE </a:t>
            </a:r>
            <a:r>
              <a:rPr sz="1400" spc="-15" dirty="0">
                <a:solidFill>
                  <a:srgbClr val="FFFFFF"/>
                </a:solidFill>
                <a:latin typeface="Arial"/>
                <a:cs typeface="Arial"/>
              </a:rPr>
              <a:t>CAPACIDADES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EN </a:t>
            </a:r>
            <a:r>
              <a:rPr sz="1400" spc="-45" dirty="0">
                <a:solidFill>
                  <a:srgbClr val="FFFFFF"/>
                </a:solidFill>
                <a:latin typeface="Arial"/>
                <a:cs typeface="Arial"/>
              </a:rPr>
              <a:t>CTeI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Y APROPIACIÓN SOCIAL </a:t>
            </a: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DEL</a:t>
            </a:r>
            <a:r>
              <a:rPr sz="1400" spc="-2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CONOCIMIENTO</a:t>
            </a:r>
            <a:endParaRPr sz="1400">
              <a:latin typeface="Arial"/>
              <a:cs typeface="Arial"/>
            </a:endParaRPr>
          </a:p>
          <a:p>
            <a:pPr marL="1905" algn="ctr">
              <a:lnSpc>
                <a:spcPts val="1660"/>
              </a:lnSpc>
              <a:spcBef>
                <a:spcPts val="40"/>
              </a:spcBef>
            </a:pP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M701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– Gestión </a:t>
            </a: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de </a:t>
            </a:r>
            <a:r>
              <a:rPr sz="1400" spc="-10" dirty="0">
                <a:solidFill>
                  <a:srgbClr val="FFFFFF"/>
                </a:solidFill>
                <a:latin typeface="Verdana"/>
                <a:cs typeface="Verdana"/>
              </a:rPr>
              <a:t>Redes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e Internacionalización </a:t>
            </a: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de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la</a:t>
            </a:r>
            <a:r>
              <a:rPr sz="14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-40" dirty="0">
                <a:solidFill>
                  <a:srgbClr val="FFFFFF"/>
                </a:solidFill>
                <a:latin typeface="Verdana"/>
                <a:cs typeface="Verdana"/>
              </a:rPr>
              <a:t>CTeI</a:t>
            </a:r>
            <a:endParaRPr sz="1400">
              <a:latin typeface="Verdana"/>
              <a:cs typeface="Verdana"/>
            </a:endParaRPr>
          </a:p>
          <a:p>
            <a:pPr marL="1270" algn="ctr">
              <a:lnSpc>
                <a:spcPts val="1660"/>
              </a:lnSpc>
            </a:pP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Responsable: Dirección de Capacidades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y Apropiación </a:t>
            </a: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del</a:t>
            </a:r>
            <a:r>
              <a:rPr sz="1400" spc="-2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Conocimiento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930517" y="1312799"/>
            <a:ext cx="1910079" cy="1910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394460" y="1390903"/>
            <a:ext cx="1941956" cy="19419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4120260" y="1508252"/>
          <a:ext cx="2515870" cy="24815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3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2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9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200" spc="-1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Técnicos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853681" y="3876547"/>
          <a:ext cx="4062729" cy="2702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788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4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2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34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05839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M701PR01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98755" marR="189865" indent="-2540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Administración del  centro de  documentación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biblioteca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–</a:t>
                      </a:r>
                      <a:r>
                        <a:rPr sz="1200" b="1" spc="-5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CENDOC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3"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 gridSpan="2"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242">
                <a:tc gridSpan="2"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997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</a:tcPr>
                </a:tc>
                <a:tc gridSpan="4">
                  <a:txBody>
                    <a:bodyPr/>
                    <a:lstStyle/>
                    <a:p>
                      <a:pPr marL="219710" marR="208279" indent="-5715" algn="ctr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M701PR02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– 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Registro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Institucional Red Colombiana  de Información Científica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 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REDCOL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520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21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</a:tcPr>
                </a:tc>
                <a:tc gridSpan="3"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5141214" y="4280661"/>
          <a:ext cx="2176780" cy="14001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296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M701PR03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63830" marR="15557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Cooperación</a:t>
                      </a:r>
                      <a:r>
                        <a:rPr sz="1200" b="1" spc="-7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nacional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 internacional 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diplomacia</a:t>
                      </a:r>
                      <a:r>
                        <a:rPr sz="1200" b="1" spc="-3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científica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object 10"/>
          <p:cNvSpPr/>
          <p:nvPr/>
        </p:nvSpPr>
        <p:spPr>
          <a:xfrm>
            <a:off x="8324342" y="4876672"/>
            <a:ext cx="3130550" cy="38100"/>
          </a:xfrm>
          <a:custGeom>
            <a:avLst/>
            <a:gdLst/>
            <a:ahLst/>
            <a:cxnLst/>
            <a:rect l="l" t="t" r="r" b="b"/>
            <a:pathLst>
              <a:path w="3130550" h="38100">
                <a:moveTo>
                  <a:pt x="0" y="38100"/>
                </a:moveTo>
                <a:lnTo>
                  <a:pt x="3130296" y="38100"/>
                </a:lnTo>
                <a:lnTo>
                  <a:pt x="3130296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330692" y="3977132"/>
            <a:ext cx="0" cy="1207135"/>
          </a:xfrm>
          <a:custGeom>
            <a:avLst/>
            <a:gdLst/>
            <a:ahLst/>
            <a:cxnLst/>
            <a:rect l="l" t="t" r="r" b="b"/>
            <a:pathLst>
              <a:path h="1207135">
                <a:moveTo>
                  <a:pt x="0" y="0"/>
                </a:moveTo>
                <a:lnTo>
                  <a:pt x="0" y="1207135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1448288" y="3977132"/>
            <a:ext cx="0" cy="1207135"/>
          </a:xfrm>
          <a:custGeom>
            <a:avLst/>
            <a:gdLst/>
            <a:ahLst/>
            <a:cxnLst/>
            <a:rect l="l" t="t" r="r" b="b"/>
            <a:pathLst>
              <a:path h="1207135">
                <a:moveTo>
                  <a:pt x="0" y="0"/>
                </a:moveTo>
                <a:lnTo>
                  <a:pt x="0" y="1207135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324342" y="3983482"/>
            <a:ext cx="3130550" cy="0"/>
          </a:xfrm>
          <a:custGeom>
            <a:avLst/>
            <a:gdLst/>
            <a:ahLst/>
            <a:cxnLst/>
            <a:rect l="l" t="t" r="r" b="b"/>
            <a:pathLst>
              <a:path w="3130550">
                <a:moveTo>
                  <a:pt x="0" y="0"/>
                </a:moveTo>
                <a:lnTo>
                  <a:pt x="3130296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324342" y="5177916"/>
            <a:ext cx="3130550" cy="0"/>
          </a:xfrm>
          <a:custGeom>
            <a:avLst/>
            <a:gdLst/>
            <a:ahLst/>
            <a:cxnLst/>
            <a:rect l="l" t="t" r="r" b="b"/>
            <a:pathLst>
              <a:path w="3130550">
                <a:moveTo>
                  <a:pt x="0" y="0"/>
                </a:moveTo>
                <a:lnTo>
                  <a:pt x="3130296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8337042" y="3989832"/>
            <a:ext cx="3105150" cy="887094"/>
          </a:xfrm>
          <a:prstGeom prst="rect">
            <a:avLst/>
          </a:prstGeom>
          <a:solidFill>
            <a:srgbClr val="4EA72D"/>
          </a:solidFill>
        </p:spPr>
        <p:txBody>
          <a:bodyPr vert="horz" wrap="square" lIns="0" tIns="38735" rIns="0" bIns="0" rtlCol="0">
            <a:spAutoFit/>
          </a:bodyPr>
          <a:lstStyle/>
          <a:p>
            <a:pPr marL="187325" marR="175260" algn="ctr">
              <a:lnSpc>
                <a:spcPct val="100000"/>
              </a:lnSpc>
              <a:spcBef>
                <a:spcPts val="305"/>
              </a:spcBef>
            </a:pPr>
            <a:r>
              <a:rPr sz="1200" b="1" spc="-5" dirty="0">
                <a:solidFill>
                  <a:srgbClr val="FFFFFF"/>
                </a:solidFill>
                <a:latin typeface="Verdana"/>
                <a:cs typeface="Verdana"/>
              </a:rPr>
              <a:t>M701PR04 </a:t>
            </a:r>
            <a:r>
              <a:rPr sz="1200" b="1" dirty="0">
                <a:solidFill>
                  <a:srgbClr val="FFFFFF"/>
                </a:solidFill>
                <a:latin typeface="Verdana"/>
                <a:cs typeface="Verdana"/>
              </a:rPr>
              <a:t>- </a:t>
            </a:r>
            <a:r>
              <a:rPr sz="1200" b="1" spc="-5" dirty="0">
                <a:solidFill>
                  <a:srgbClr val="FFFFFF"/>
                </a:solidFill>
                <a:latin typeface="Verdana"/>
                <a:cs typeface="Verdana"/>
              </a:rPr>
              <a:t>Servicio </a:t>
            </a:r>
            <a:r>
              <a:rPr sz="1200" b="1" dirty="0">
                <a:solidFill>
                  <a:srgbClr val="FFFFFF"/>
                </a:solidFill>
                <a:latin typeface="Verdana"/>
                <a:cs typeface="Verdana"/>
              </a:rPr>
              <a:t>y </a:t>
            </a:r>
            <a:r>
              <a:rPr sz="1200" b="1" spc="-5" dirty="0">
                <a:solidFill>
                  <a:srgbClr val="FFFFFF"/>
                </a:solidFill>
                <a:latin typeface="Verdana"/>
                <a:cs typeface="Verdana"/>
              </a:rPr>
              <a:t>Atención  </a:t>
            </a:r>
            <a:r>
              <a:rPr sz="1200" b="1" dirty="0">
                <a:solidFill>
                  <a:srgbClr val="FFFFFF"/>
                </a:solidFill>
                <a:latin typeface="Verdana"/>
                <a:cs typeface="Verdana"/>
              </a:rPr>
              <a:t>al </a:t>
            </a:r>
            <a:r>
              <a:rPr sz="1200" b="1" spc="-5" dirty="0">
                <a:solidFill>
                  <a:srgbClr val="FFFFFF"/>
                </a:solidFill>
                <a:latin typeface="Verdana"/>
                <a:cs typeface="Verdana"/>
              </a:rPr>
              <a:t>Usuario del Centro de  Documentación </a:t>
            </a:r>
            <a:r>
              <a:rPr sz="1200" b="1" dirty="0">
                <a:solidFill>
                  <a:srgbClr val="FFFFFF"/>
                </a:solidFill>
                <a:latin typeface="Verdana"/>
                <a:cs typeface="Verdana"/>
              </a:rPr>
              <a:t>y </a:t>
            </a:r>
            <a:r>
              <a:rPr sz="1200" b="1" spc="-5" dirty="0">
                <a:solidFill>
                  <a:srgbClr val="FFFFFF"/>
                </a:solidFill>
                <a:latin typeface="Verdana"/>
                <a:cs typeface="Verdana"/>
              </a:rPr>
              <a:t>Biblioteca </a:t>
            </a:r>
            <a:r>
              <a:rPr sz="1200" b="1" dirty="0">
                <a:solidFill>
                  <a:srgbClr val="FFFFFF"/>
                </a:solidFill>
                <a:latin typeface="Verdana"/>
                <a:cs typeface="Verdana"/>
              </a:rPr>
              <a:t>-  </a:t>
            </a:r>
            <a:r>
              <a:rPr sz="1200" b="1" spc="-5" dirty="0">
                <a:solidFill>
                  <a:srgbClr val="FFFFFF"/>
                </a:solidFill>
                <a:latin typeface="Verdana"/>
                <a:cs typeface="Verdana"/>
              </a:rPr>
              <a:t>CENDOC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337042" y="4914772"/>
            <a:ext cx="3105150" cy="257175"/>
          </a:xfrm>
          <a:prstGeom prst="rect">
            <a:avLst/>
          </a:prstGeom>
          <a:solidFill>
            <a:srgbClr val="D0E0CD"/>
          </a:solidFill>
        </p:spPr>
        <p:txBody>
          <a:bodyPr vert="horz" wrap="square" lIns="0" tIns="26034" rIns="0" bIns="0" rtlCol="0">
            <a:spAutoFit/>
          </a:bodyPr>
          <a:lstStyle/>
          <a:p>
            <a:pPr marL="342265">
              <a:lnSpc>
                <a:spcPct val="100000"/>
              </a:lnSpc>
              <a:spcBef>
                <a:spcPts val="204"/>
              </a:spcBef>
            </a:pPr>
            <a:r>
              <a:rPr sz="1200" spc="-5" dirty="0">
                <a:latin typeface="Verdana"/>
                <a:cs typeface="Verdana"/>
              </a:rPr>
              <a:t>No tiene documentos</a:t>
            </a:r>
            <a:r>
              <a:rPr sz="1200" spc="5" dirty="0">
                <a:latin typeface="Verdana"/>
                <a:cs typeface="Verdana"/>
              </a:rPr>
              <a:t> </a:t>
            </a:r>
            <a:r>
              <a:rPr sz="1200" spc="-5" dirty="0">
                <a:latin typeface="Verdana"/>
                <a:cs typeface="Verdana"/>
              </a:rPr>
              <a:t>asociados</a:t>
            </a:r>
            <a:endParaRPr sz="1200">
              <a:latin typeface="Verdana"/>
              <a:cs typeface="Verdana"/>
            </a:endParaRPr>
          </a:p>
        </p:txBody>
      </p:sp>
      <p:graphicFrame>
        <p:nvGraphicFramePr>
          <p:cNvPr id="17" name="object 17"/>
          <p:cNvGraphicFramePr>
            <a:graphicFrameLocks noGrp="1"/>
          </p:cNvGraphicFramePr>
          <p:nvPr/>
        </p:nvGraphicFramePr>
        <p:xfrm>
          <a:off x="8804529" y="5303773"/>
          <a:ext cx="2400935" cy="10344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40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0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50">
                <a:tc gridSpan="2"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 Asociados</a:t>
                      </a:r>
                      <a:r>
                        <a:rPr sz="1200" b="1" spc="-3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al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Proceso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200" spc="-2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Técnicos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8" name="object 18"/>
          <p:cNvSpPr txBox="1"/>
          <p:nvPr/>
        </p:nvSpPr>
        <p:spPr>
          <a:xfrm>
            <a:off x="9402826" y="1183640"/>
            <a:ext cx="16814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hemos</a:t>
            </a:r>
            <a:r>
              <a:rPr sz="1200" spc="-60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105402" y="1180033"/>
            <a:ext cx="254508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 febrero</a:t>
            </a:r>
            <a:r>
              <a:rPr sz="1200" spc="-3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</a:t>
            </a:r>
            <a:endParaRPr sz="1200">
              <a:latin typeface="Verdana"/>
              <a:cs typeface="Verdana"/>
            </a:endParaRPr>
          </a:p>
        </p:txBody>
      </p:sp>
      <p:graphicFrame>
        <p:nvGraphicFramePr>
          <p:cNvPr id="20" name="object 20"/>
          <p:cNvGraphicFramePr>
            <a:graphicFrameLocks noGrp="1"/>
          </p:cNvGraphicFramePr>
          <p:nvPr/>
        </p:nvGraphicFramePr>
        <p:xfrm>
          <a:off x="8962770" y="1407667"/>
          <a:ext cx="2515870" cy="24815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3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2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9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200" spc="-1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Técnicos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19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23544" y="124205"/>
            <a:ext cx="9878695" cy="1176655"/>
          </a:xfrm>
          <a:custGeom>
            <a:avLst/>
            <a:gdLst/>
            <a:ahLst/>
            <a:cxnLst/>
            <a:rect l="l" t="t" r="r" b="b"/>
            <a:pathLst>
              <a:path w="9878695" h="1176655">
                <a:moveTo>
                  <a:pt x="9682607" y="0"/>
                </a:moveTo>
                <a:lnTo>
                  <a:pt x="196113" y="0"/>
                </a:lnTo>
                <a:lnTo>
                  <a:pt x="151147" y="5183"/>
                </a:lnTo>
                <a:lnTo>
                  <a:pt x="109869" y="19946"/>
                </a:lnTo>
                <a:lnTo>
                  <a:pt x="73456" y="43107"/>
                </a:lnTo>
                <a:lnTo>
                  <a:pt x="43085" y="73483"/>
                </a:lnTo>
                <a:lnTo>
                  <a:pt x="19934" y="109893"/>
                </a:lnTo>
                <a:lnTo>
                  <a:pt x="5179" y="151155"/>
                </a:lnTo>
                <a:lnTo>
                  <a:pt x="0" y="196088"/>
                </a:lnTo>
                <a:lnTo>
                  <a:pt x="0" y="980567"/>
                </a:lnTo>
                <a:lnTo>
                  <a:pt x="5179" y="1025539"/>
                </a:lnTo>
                <a:lnTo>
                  <a:pt x="19934" y="1066816"/>
                </a:lnTo>
                <a:lnTo>
                  <a:pt x="43085" y="1103224"/>
                </a:lnTo>
                <a:lnTo>
                  <a:pt x="73456" y="1133587"/>
                </a:lnTo>
                <a:lnTo>
                  <a:pt x="109869" y="1156730"/>
                </a:lnTo>
                <a:lnTo>
                  <a:pt x="151147" y="1171477"/>
                </a:lnTo>
                <a:lnTo>
                  <a:pt x="196113" y="1176655"/>
                </a:lnTo>
                <a:lnTo>
                  <a:pt x="9682607" y="1176655"/>
                </a:lnTo>
                <a:lnTo>
                  <a:pt x="9727579" y="1171477"/>
                </a:lnTo>
                <a:lnTo>
                  <a:pt x="9768856" y="1156730"/>
                </a:lnTo>
                <a:lnTo>
                  <a:pt x="9805264" y="1133587"/>
                </a:lnTo>
                <a:lnTo>
                  <a:pt x="9835627" y="1103224"/>
                </a:lnTo>
                <a:lnTo>
                  <a:pt x="9858770" y="1066816"/>
                </a:lnTo>
                <a:lnTo>
                  <a:pt x="9873517" y="1025539"/>
                </a:lnTo>
                <a:lnTo>
                  <a:pt x="9878695" y="980567"/>
                </a:lnTo>
                <a:lnTo>
                  <a:pt x="9878695" y="196088"/>
                </a:lnTo>
                <a:lnTo>
                  <a:pt x="9873517" y="151155"/>
                </a:lnTo>
                <a:lnTo>
                  <a:pt x="9858770" y="109893"/>
                </a:lnTo>
                <a:lnTo>
                  <a:pt x="9835627" y="73483"/>
                </a:lnTo>
                <a:lnTo>
                  <a:pt x="9805264" y="43107"/>
                </a:lnTo>
                <a:lnTo>
                  <a:pt x="9768856" y="19946"/>
                </a:lnTo>
                <a:lnTo>
                  <a:pt x="9727579" y="5183"/>
                </a:lnTo>
                <a:lnTo>
                  <a:pt x="9682607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23544" y="124205"/>
            <a:ext cx="9878695" cy="1176655"/>
          </a:xfrm>
          <a:custGeom>
            <a:avLst/>
            <a:gdLst/>
            <a:ahLst/>
            <a:cxnLst/>
            <a:rect l="l" t="t" r="r" b="b"/>
            <a:pathLst>
              <a:path w="9878695" h="1176655">
                <a:moveTo>
                  <a:pt x="0" y="196088"/>
                </a:moveTo>
                <a:lnTo>
                  <a:pt x="5179" y="151155"/>
                </a:lnTo>
                <a:lnTo>
                  <a:pt x="19934" y="109893"/>
                </a:lnTo>
                <a:lnTo>
                  <a:pt x="43085" y="73483"/>
                </a:lnTo>
                <a:lnTo>
                  <a:pt x="73456" y="43107"/>
                </a:lnTo>
                <a:lnTo>
                  <a:pt x="109869" y="19946"/>
                </a:lnTo>
                <a:lnTo>
                  <a:pt x="151147" y="5183"/>
                </a:lnTo>
                <a:lnTo>
                  <a:pt x="196113" y="0"/>
                </a:lnTo>
                <a:lnTo>
                  <a:pt x="9682607" y="0"/>
                </a:lnTo>
                <a:lnTo>
                  <a:pt x="9727579" y="5183"/>
                </a:lnTo>
                <a:lnTo>
                  <a:pt x="9768856" y="19946"/>
                </a:lnTo>
                <a:lnTo>
                  <a:pt x="9805264" y="43107"/>
                </a:lnTo>
                <a:lnTo>
                  <a:pt x="9835627" y="73483"/>
                </a:lnTo>
                <a:lnTo>
                  <a:pt x="9858770" y="109893"/>
                </a:lnTo>
                <a:lnTo>
                  <a:pt x="9873517" y="151155"/>
                </a:lnTo>
                <a:lnTo>
                  <a:pt x="9878695" y="196088"/>
                </a:lnTo>
                <a:lnTo>
                  <a:pt x="9878695" y="980567"/>
                </a:lnTo>
                <a:lnTo>
                  <a:pt x="9873517" y="1025539"/>
                </a:lnTo>
                <a:lnTo>
                  <a:pt x="9858770" y="1066816"/>
                </a:lnTo>
                <a:lnTo>
                  <a:pt x="9835627" y="1103224"/>
                </a:lnTo>
                <a:lnTo>
                  <a:pt x="9805264" y="1133587"/>
                </a:lnTo>
                <a:lnTo>
                  <a:pt x="9768856" y="1156730"/>
                </a:lnTo>
                <a:lnTo>
                  <a:pt x="9727579" y="1171477"/>
                </a:lnTo>
                <a:lnTo>
                  <a:pt x="9682607" y="1176655"/>
                </a:lnTo>
                <a:lnTo>
                  <a:pt x="196113" y="1176655"/>
                </a:lnTo>
                <a:lnTo>
                  <a:pt x="151147" y="1171477"/>
                </a:lnTo>
                <a:lnTo>
                  <a:pt x="109869" y="1156730"/>
                </a:lnTo>
                <a:lnTo>
                  <a:pt x="73456" y="1133587"/>
                </a:lnTo>
                <a:lnTo>
                  <a:pt x="43085" y="1103224"/>
                </a:lnTo>
                <a:lnTo>
                  <a:pt x="19934" y="1066816"/>
                </a:lnTo>
                <a:lnTo>
                  <a:pt x="5179" y="1025539"/>
                </a:lnTo>
                <a:lnTo>
                  <a:pt x="0" y="980567"/>
                </a:lnTo>
                <a:lnTo>
                  <a:pt x="0" y="196088"/>
                </a:lnTo>
                <a:close/>
              </a:path>
            </a:pathLst>
          </a:custGeom>
          <a:ln w="19050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GESTIÓN </a:t>
            </a:r>
            <a:r>
              <a:rPr spc="-35" dirty="0"/>
              <a:t>PARA </a:t>
            </a:r>
            <a:r>
              <a:rPr spc="-5" dirty="0"/>
              <a:t>LA </a:t>
            </a:r>
            <a:r>
              <a:rPr dirty="0"/>
              <a:t>CONSTRUCCIÓN DE </a:t>
            </a:r>
            <a:r>
              <a:rPr spc="-15" dirty="0"/>
              <a:t>CAPACIDADES </a:t>
            </a:r>
            <a:r>
              <a:rPr dirty="0"/>
              <a:t>EN </a:t>
            </a:r>
            <a:r>
              <a:rPr spc="-55" dirty="0"/>
              <a:t>CTeI</a:t>
            </a:r>
            <a:r>
              <a:rPr spc="-310" dirty="0"/>
              <a:t> </a:t>
            </a:r>
            <a:r>
              <a:rPr dirty="0"/>
              <a:t>Y  APROPIACIÓN SOCIAL DEL</a:t>
            </a:r>
            <a:r>
              <a:rPr spc="-170" dirty="0"/>
              <a:t> </a:t>
            </a:r>
            <a:r>
              <a:rPr spc="-5" dirty="0"/>
              <a:t>CONOCIMIENTO</a:t>
            </a:r>
          </a:p>
          <a:p>
            <a:pPr algn="ctr">
              <a:lnSpc>
                <a:spcPct val="100000"/>
              </a:lnSpc>
              <a:spcBef>
                <a:spcPts val="40"/>
              </a:spcBef>
            </a:pPr>
            <a:r>
              <a:rPr dirty="0">
                <a:latin typeface="Verdana"/>
                <a:cs typeface="Verdana"/>
              </a:rPr>
              <a:t>M702 – </a:t>
            </a:r>
            <a:r>
              <a:rPr spc="-5" dirty="0">
                <a:latin typeface="Verdana"/>
                <a:cs typeface="Verdana"/>
              </a:rPr>
              <a:t>Gestión </a:t>
            </a:r>
            <a:r>
              <a:rPr dirty="0">
                <a:latin typeface="Verdana"/>
                <a:cs typeface="Verdana"/>
              </a:rPr>
              <a:t>de </a:t>
            </a:r>
            <a:r>
              <a:rPr spc="-5" dirty="0">
                <a:latin typeface="Verdana"/>
                <a:cs typeface="Verdana"/>
              </a:rPr>
              <a:t>Capacidades </a:t>
            </a:r>
            <a:r>
              <a:rPr spc="-10" dirty="0">
                <a:latin typeface="Verdana"/>
                <a:cs typeface="Verdana"/>
              </a:rPr>
              <a:t>Regionales </a:t>
            </a:r>
            <a:r>
              <a:rPr spc="-5" dirty="0">
                <a:latin typeface="Verdana"/>
                <a:cs typeface="Verdana"/>
              </a:rPr>
              <a:t>en</a:t>
            </a:r>
            <a:r>
              <a:rPr spc="-50" dirty="0">
                <a:latin typeface="Verdana"/>
                <a:cs typeface="Verdana"/>
              </a:rPr>
              <a:t> </a:t>
            </a:r>
            <a:r>
              <a:rPr spc="-55" dirty="0">
                <a:latin typeface="Verdana"/>
                <a:cs typeface="Verdana"/>
              </a:rPr>
              <a:t>CTeI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759455" y="1038605"/>
            <a:ext cx="619887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Responsable: Dirección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de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Capacidades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y Apropiación del</a:t>
            </a:r>
            <a:r>
              <a:rPr sz="1500" spc="-10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Conocimiento</a:t>
            </a:r>
            <a:endParaRPr sz="15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336157" y="2225420"/>
            <a:ext cx="1910080" cy="1910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00138" y="2303526"/>
            <a:ext cx="1941957" cy="19419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3525901" y="2420873"/>
          <a:ext cx="2515870" cy="24815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3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2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217804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2225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2225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2225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2225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2225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2225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200" spc="-2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Técnicos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2225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marL="217804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8239886" y="2420873"/>
          <a:ext cx="2515870" cy="24815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3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2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200" spc="-2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Técnicos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0" name="object 10"/>
          <p:cNvSpPr txBox="1"/>
          <p:nvPr/>
        </p:nvSpPr>
        <p:spPr>
          <a:xfrm>
            <a:off x="8616442" y="2085594"/>
            <a:ext cx="16814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hemos</a:t>
            </a:r>
            <a:r>
              <a:rPr sz="1200" spc="-60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319017" y="2081860"/>
            <a:ext cx="254508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 febrero</a:t>
            </a:r>
            <a:r>
              <a:rPr sz="1200" spc="-3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11020" y="124205"/>
            <a:ext cx="8991600" cy="1176655"/>
          </a:xfrm>
          <a:custGeom>
            <a:avLst/>
            <a:gdLst/>
            <a:ahLst/>
            <a:cxnLst/>
            <a:rect l="l" t="t" r="r" b="b"/>
            <a:pathLst>
              <a:path w="8991600" h="1176655">
                <a:moveTo>
                  <a:pt x="8795131" y="0"/>
                </a:moveTo>
                <a:lnTo>
                  <a:pt x="196087" y="0"/>
                </a:lnTo>
                <a:lnTo>
                  <a:pt x="151155" y="5183"/>
                </a:lnTo>
                <a:lnTo>
                  <a:pt x="109893" y="19946"/>
                </a:lnTo>
                <a:lnTo>
                  <a:pt x="73483" y="43107"/>
                </a:lnTo>
                <a:lnTo>
                  <a:pt x="43107" y="73483"/>
                </a:lnTo>
                <a:lnTo>
                  <a:pt x="19946" y="109893"/>
                </a:lnTo>
                <a:lnTo>
                  <a:pt x="5183" y="151155"/>
                </a:lnTo>
                <a:lnTo>
                  <a:pt x="0" y="196088"/>
                </a:lnTo>
                <a:lnTo>
                  <a:pt x="0" y="980567"/>
                </a:lnTo>
                <a:lnTo>
                  <a:pt x="5183" y="1025539"/>
                </a:lnTo>
                <a:lnTo>
                  <a:pt x="19946" y="1066816"/>
                </a:lnTo>
                <a:lnTo>
                  <a:pt x="43107" y="1103224"/>
                </a:lnTo>
                <a:lnTo>
                  <a:pt x="73483" y="1133587"/>
                </a:lnTo>
                <a:lnTo>
                  <a:pt x="109893" y="1156730"/>
                </a:lnTo>
                <a:lnTo>
                  <a:pt x="151155" y="1171477"/>
                </a:lnTo>
                <a:lnTo>
                  <a:pt x="196087" y="1176655"/>
                </a:lnTo>
                <a:lnTo>
                  <a:pt x="8795131" y="1176655"/>
                </a:lnTo>
                <a:lnTo>
                  <a:pt x="8840103" y="1171477"/>
                </a:lnTo>
                <a:lnTo>
                  <a:pt x="8881380" y="1156730"/>
                </a:lnTo>
                <a:lnTo>
                  <a:pt x="8917788" y="1133587"/>
                </a:lnTo>
                <a:lnTo>
                  <a:pt x="8948151" y="1103224"/>
                </a:lnTo>
                <a:lnTo>
                  <a:pt x="8971294" y="1066816"/>
                </a:lnTo>
                <a:lnTo>
                  <a:pt x="8986041" y="1025539"/>
                </a:lnTo>
                <a:lnTo>
                  <a:pt x="8991219" y="980567"/>
                </a:lnTo>
                <a:lnTo>
                  <a:pt x="8991219" y="196088"/>
                </a:lnTo>
                <a:lnTo>
                  <a:pt x="8986041" y="151155"/>
                </a:lnTo>
                <a:lnTo>
                  <a:pt x="8971294" y="109893"/>
                </a:lnTo>
                <a:lnTo>
                  <a:pt x="8948151" y="73483"/>
                </a:lnTo>
                <a:lnTo>
                  <a:pt x="8917788" y="43107"/>
                </a:lnTo>
                <a:lnTo>
                  <a:pt x="8881380" y="19946"/>
                </a:lnTo>
                <a:lnTo>
                  <a:pt x="8840103" y="5183"/>
                </a:lnTo>
                <a:lnTo>
                  <a:pt x="8795131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11020" y="124205"/>
            <a:ext cx="8991600" cy="1176655"/>
          </a:xfrm>
          <a:custGeom>
            <a:avLst/>
            <a:gdLst/>
            <a:ahLst/>
            <a:cxnLst/>
            <a:rect l="l" t="t" r="r" b="b"/>
            <a:pathLst>
              <a:path w="8991600" h="1176655">
                <a:moveTo>
                  <a:pt x="0" y="196088"/>
                </a:moveTo>
                <a:lnTo>
                  <a:pt x="5183" y="151155"/>
                </a:lnTo>
                <a:lnTo>
                  <a:pt x="19946" y="109893"/>
                </a:lnTo>
                <a:lnTo>
                  <a:pt x="43107" y="73483"/>
                </a:lnTo>
                <a:lnTo>
                  <a:pt x="73483" y="43107"/>
                </a:lnTo>
                <a:lnTo>
                  <a:pt x="109893" y="19946"/>
                </a:lnTo>
                <a:lnTo>
                  <a:pt x="151155" y="5183"/>
                </a:lnTo>
                <a:lnTo>
                  <a:pt x="196087" y="0"/>
                </a:lnTo>
                <a:lnTo>
                  <a:pt x="8795131" y="0"/>
                </a:lnTo>
                <a:lnTo>
                  <a:pt x="8840103" y="5183"/>
                </a:lnTo>
                <a:lnTo>
                  <a:pt x="8881380" y="19946"/>
                </a:lnTo>
                <a:lnTo>
                  <a:pt x="8917788" y="43107"/>
                </a:lnTo>
                <a:lnTo>
                  <a:pt x="8948151" y="73483"/>
                </a:lnTo>
                <a:lnTo>
                  <a:pt x="8971294" y="109893"/>
                </a:lnTo>
                <a:lnTo>
                  <a:pt x="8986041" y="151155"/>
                </a:lnTo>
                <a:lnTo>
                  <a:pt x="8991219" y="196088"/>
                </a:lnTo>
                <a:lnTo>
                  <a:pt x="8991219" y="980567"/>
                </a:lnTo>
                <a:lnTo>
                  <a:pt x="8986041" y="1025539"/>
                </a:lnTo>
                <a:lnTo>
                  <a:pt x="8971294" y="1066816"/>
                </a:lnTo>
                <a:lnTo>
                  <a:pt x="8948151" y="1103224"/>
                </a:lnTo>
                <a:lnTo>
                  <a:pt x="8917788" y="1133587"/>
                </a:lnTo>
                <a:lnTo>
                  <a:pt x="8881380" y="1156730"/>
                </a:lnTo>
                <a:lnTo>
                  <a:pt x="8840103" y="1171477"/>
                </a:lnTo>
                <a:lnTo>
                  <a:pt x="8795131" y="1176655"/>
                </a:lnTo>
                <a:lnTo>
                  <a:pt x="196087" y="1176655"/>
                </a:lnTo>
                <a:lnTo>
                  <a:pt x="151155" y="1171477"/>
                </a:lnTo>
                <a:lnTo>
                  <a:pt x="109893" y="1156730"/>
                </a:lnTo>
                <a:lnTo>
                  <a:pt x="73483" y="1133587"/>
                </a:lnTo>
                <a:lnTo>
                  <a:pt x="43107" y="1103224"/>
                </a:lnTo>
                <a:lnTo>
                  <a:pt x="19946" y="1066816"/>
                </a:lnTo>
                <a:lnTo>
                  <a:pt x="5183" y="1025539"/>
                </a:lnTo>
                <a:lnTo>
                  <a:pt x="0" y="980567"/>
                </a:lnTo>
                <a:lnTo>
                  <a:pt x="0" y="196088"/>
                </a:lnTo>
                <a:close/>
              </a:path>
            </a:pathLst>
          </a:custGeom>
          <a:ln w="19050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25751" y="120776"/>
            <a:ext cx="7967345" cy="945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GESTIÓN </a:t>
            </a:r>
            <a:r>
              <a:rPr spc="-35" dirty="0"/>
              <a:t>PARA </a:t>
            </a:r>
            <a:r>
              <a:rPr spc="-5" dirty="0"/>
              <a:t>LA </a:t>
            </a:r>
            <a:r>
              <a:rPr dirty="0"/>
              <a:t>CONSTRUCCIÓN DE </a:t>
            </a:r>
            <a:r>
              <a:rPr spc="-15" dirty="0"/>
              <a:t>CAPACIDADES </a:t>
            </a:r>
            <a:r>
              <a:rPr dirty="0"/>
              <a:t>EN </a:t>
            </a:r>
            <a:r>
              <a:rPr spc="-55" dirty="0"/>
              <a:t>CTeI</a:t>
            </a:r>
            <a:r>
              <a:rPr spc="-310" dirty="0"/>
              <a:t> </a:t>
            </a:r>
            <a:r>
              <a:rPr dirty="0"/>
              <a:t>Y  </a:t>
            </a:r>
            <a:r>
              <a:rPr spc="-5" dirty="0"/>
              <a:t>APROPIACIÓN </a:t>
            </a:r>
            <a:r>
              <a:rPr dirty="0"/>
              <a:t>SOCIAL </a:t>
            </a:r>
            <a:r>
              <a:rPr spc="-5" dirty="0"/>
              <a:t>DEL</a:t>
            </a:r>
            <a:r>
              <a:rPr spc="-180" dirty="0"/>
              <a:t> </a:t>
            </a:r>
            <a:r>
              <a:rPr spc="-5" dirty="0"/>
              <a:t>CONOCIMIENTO</a:t>
            </a:r>
          </a:p>
          <a:p>
            <a:pPr algn="ctr">
              <a:lnSpc>
                <a:spcPct val="100000"/>
              </a:lnSpc>
              <a:spcBef>
                <a:spcPts val="40"/>
              </a:spcBef>
            </a:pPr>
            <a:r>
              <a:rPr dirty="0">
                <a:latin typeface="Verdana"/>
                <a:cs typeface="Verdana"/>
              </a:rPr>
              <a:t>M703 – </a:t>
            </a:r>
            <a:r>
              <a:rPr spc="-5" dirty="0">
                <a:latin typeface="Verdana"/>
                <a:cs typeface="Verdana"/>
              </a:rPr>
              <a:t>Gestión </a:t>
            </a:r>
            <a:r>
              <a:rPr dirty="0">
                <a:latin typeface="Verdana"/>
                <a:cs typeface="Verdana"/>
              </a:rPr>
              <a:t>de la </a:t>
            </a:r>
            <a:r>
              <a:rPr spc="-5" dirty="0">
                <a:latin typeface="Verdana"/>
                <a:cs typeface="Verdana"/>
              </a:rPr>
              <a:t>Apropiación Social </a:t>
            </a:r>
            <a:r>
              <a:rPr dirty="0">
                <a:latin typeface="Verdana"/>
                <a:cs typeface="Verdana"/>
              </a:rPr>
              <a:t>de la</a:t>
            </a:r>
            <a:r>
              <a:rPr spc="-60" dirty="0">
                <a:latin typeface="Verdana"/>
                <a:cs typeface="Verdana"/>
              </a:rPr>
              <a:t> </a:t>
            </a:r>
            <a:r>
              <a:rPr spc="-55" dirty="0">
                <a:latin typeface="Verdana"/>
                <a:cs typeface="Verdana"/>
              </a:rPr>
              <a:t>CTeI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203575" y="1038605"/>
            <a:ext cx="619887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Responsable: Dirección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de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Capacidades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y Apropiación del</a:t>
            </a:r>
            <a:r>
              <a:rPr sz="1500" spc="-10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Conocimiento</a:t>
            </a:r>
            <a:endParaRPr sz="15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930517" y="1850517"/>
            <a:ext cx="1910079" cy="1910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394460" y="1928622"/>
            <a:ext cx="1941956" cy="19419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4120260" y="2045970"/>
          <a:ext cx="2515870" cy="24815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3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2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200" spc="-2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Técnicos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8834246" y="2045970"/>
          <a:ext cx="2515870" cy="24815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3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2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200" spc="-2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Técnicos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7897621" y="4965700"/>
          <a:ext cx="2176780" cy="7524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583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4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 gridSpan="2">
                  <a:txBody>
                    <a:bodyPr/>
                    <a:lstStyle/>
                    <a:p>
                      <a:pPr marL="180975" marR="173990" indent="36576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  Asociados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al</a:t>
                      </a:r>
                      <a:r>
                        <a:rPr sz="1200" b="1" spc="-7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Proceso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57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4550283" y="4890642"/>
          <a:ext cx="2176780" cy="12172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83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7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9">
                <a:tc gridSpan="2">
                  <a:txBody>
                    <a:bodyPr/>
                    <a:lstStyle/>
                    <a:p>
                      <a:pPr marL="106045" marR="9652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M703PR02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–</a:t>
                      </a:r>
                      <a:r>
                        <a:rPr sz="1200" b="1" spc="-7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Ejecución  estrategia Ciencia  para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Todos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8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" name="object 12"/>
          <p:cNvSpPr txBox="1"/>
          <p:nvPr/>
        </p:nvSpPr>
        <p:spPr>
          <a:xfrm>
            <a:off x="9402826" y="1721865"/>
            <a:ext cx="16814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hemos</a:t>
            </a:r>
            <a:r>
              <a:rPr sz="1200" spc="-60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105402" y="1718564"/>
            <a:ext cx="25438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 febrero</a:t>
            </a:r>
            <a:r>
              <a:rPr sz="1200" spc="-7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44167" y="124205"/>
            <a:ext cx="9458325" cy="1283970"/>
          </a:xfrm>
          <a:custGeom>
            <a:avLst/>
            <a:gdLst/>
            <a:ahLst/>
            <a:cxnLst/>
            <a:rect l="l" t="t" r="r" b="b"/>
            <a:pathLst>
              <a:path w="9458325" h="1283970">
                <a:moveTo>
                  <a:pt x="9244076" y="0"/>
                </a:moveTo>
                <a:lnTo>
                  <a:pt x="213994" y="0"/>
                </a:lnTo>
                <a:lnTo>
                  <a:pt x="164911" y="5655"/>
                </a:lnTo>
                <a:lnTo>
                  <a:pt x="119863" y="21764"/>
                </a:lnTo>
                <a:lnTo>
                  <a:pt x="80130" y="47036"/>
                </a:lnTo>
                <a:lnTo>
                  <a:pt x="46996" y="80184"/>
                </a:lnTo>
                <a:lnTo>
                  <a:pt x="21741" y="119918"/>
                </a:lnTo>
                <a:lnTo>
                  <a:pt x="5649" y="164951"/>
                </a:lnTo>
                <a:lnTo>
                  <a:pt x="0" y="213995"/>
                </a:lnTo>
                <a:lnTo>
                  <a:pt x="0" y="1069975"/>
                </a:lnTo>
                <a:lnTo>
                  <a:pt x="5649" y="1119058"/>
                </a:lnTo>
                <a:lnTo>
                  <a:pt x="21741" y="1164106"/>
                </a:lnTo>
                <a:lnTo>
                  <a:pt x="46996" y="1203839"/>
                </a:lnTo>
                <a:lnTo>
                  <a:pt x="80130" y="1236973"/>
                </a:lnTo>
                <a:lnTo>
                  <a:pt x="119863" y="1262228"/>
                </a:lnTo>
                <a:lnTo>
                  <a:pt x="164911" y="1278320"/>
                </a:lnTo>
                <a:lnTo>
                  <a:pt x="213994" y="1283970"/>
                </a:lnTo>
                <a:lnTo>
                  <a:pt x="9244076" y="1283970"/>
                </a:lnTo>
                <a:lnTo>
                  <a:pt x="9293159" y="1278320"/>
                </a:lnTo>
                <a:lnTo>
                  <a:pt x="9338207" y="1262228"/>
                </a:lnTo>
                <a:lnTo>
                  <a:pt x="9377940" y="1236973"/>
                </a:lnTo>
                <a:lnTo>
                  <a:pt x="9411074" y="1203839"/>
                </a:lnTo>
                <a:lnTo>
                  <a:pt x="9436329" y="1164106"/>
                </a:lnTo>
                <a:lnTo>
                  <a:pt x="9452421" y="1119058"/>
                </a:lnTo>
                <a:lnTo>
                  <a:pt x="9458071" y="1069975"/>
                </a:lnTo>
                <a:lnTo>
                  <a:pt x="9458071" y="213995"/>
                </a:lnTo>
                <a:lnTo>
                  <a:pt x="9452421" y="164951"/>
                </a:lnTo>
                <a:lnTo>
                  <a:pt x="9436329" y="119918"/>
                </a:lnTo>
                <a:lnTo>
                  <a:pt x="9411074" y="80184"/>
                </a:lnTo>
                <a:lnTo>
                  <a:pt x="9377940" y="47036"/>
                </a:lnTo>
                <a:lnTo>
                  <a:pt x="9338207" y="21764"/>
                </a:lnTo>
                <a:lnTo>
                  <a:pt x="9293159" y="5655"/>
                </a:lnTo>
                <a:lnTo>
                  <a:pt x="9244076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344167" y="124205"/>
            <a:ext cx="9458325" cy="1283970"/>
          </a:xfrm>
          <a:custGeom>
            <a:avLst/>
            <a:gdLst/>
            <a:ahLst/>
            <a:cxnLst/>
            <a:rect l="l" t="t" r="r" b="b"/>
            <a:pathLst>
              <a:path w="9458325" h="1283970">
                <a:moveTo>
                  <a:pt x="0" y="213995"/>
                </a:moveTo>
                <a:lnTo>
                  <a:pt x="5649" y="164951"/>
                </a:lnTo>
                <a:lnTo>
                  <a:pt x="21741" y="119918"/>
                </a:lnTo>
                <a:lnTo>
                  <a:pt x="46996" y="80184"/>
                </a:lnTo>
                <a:lnTo>
                  <a:pt x="80130" y="47036"/>
                </a:lnTo>
                <a:lnTo>
                  <a:pt x="119863" y="21764"/>
                </a:lnTo>
                <a:lnTo>
                  <a:pt x="164911" y="5655"/>
                </a:lnTo>
                <a:lnTo>
                  <a:pt x="213994" y="0"/>
                </a:lnTo>
                <a:lnTo>
                  <a:pt x="9244076" y="0"/>
                </a:lnTo>
                <a:lnTo>
                  <a:pt x="9293159" y="5655"/>
                </a:lnTo>
                <a:lnTo>
                  <a:pt x="9338207" y="21764"/>
                </a:lnTo>
                <a:lnTo>
                  <a:pt x="9377940" y="47036"/>
                </a:lnTo>
                <a:lnTo>
                  <a:pt x="9411074" y="80184"/>
                </a:lnTo>
                <a:lnTo>
                  <a:pt x="9436329" y="119918"/>
                </a:lnTo>
                <a:lnTo>
                  <a:pt x="9452421" y="164951"/>
                </a:lnTo>
                <a:lnTo>
                  <a:pt x="9458071" y="213995"/>
                </a:lnTo>
                <a:lnTo>
                  <a:pt x="9458071" y="1069975"/>
                </a:lnTo>
                <a:lnTo>
                  <a:pt x="9452421" y="1119058"/>
                </a:lnTo>
                <a:lnTo>
                  <a:pt x="9436329" y="1164106"/>
                </a:lnTo>
                <a:lnTo>
                  <a:pt x="9411074" y="1203839"/>
                </a:lnTo>
                <a:lnTo>
                  <a:pt x="9377940" y="1236973"/>
                </a:lnTo>
                <a:lnTo>
                  <a:pt x="9338207" y="1262228"/>
                </a:lnTo>
                <a:lnTo>
                  <a:pt x="9293159" y="1278320"/>
                </a:lnTo>
                <a:lnTo>
                  <a:pt x="9244076" y="1283970"/>
                </a:lnTo>
                <a:lnTo>
                  <a:pt x="213994" y="1283970"/>
                </a:lnTo>
                <a:lnTo>
                  <a:pt x="164911" y="1278320"/>
                </a:lnTo>
                <a:lnTo>
                  <a:pt x="119863" y="1262228"/>
                </a:lnTo>
                <a:lnTo>
                  <a:pt x="80130" y="1236973"/>
                </a:lnTo>
                <a:lnTo>
                  <a:pt x="46996" y="1203839"/>
                </a:lnTo>
                <a:lnTo>
                  <a:pt x="21741" y="1164106"/>
                </a:lnTo>
                <a:lnTo>
                  <a:pt x="5649" y="1119058"/>
                </a:lnTo>
                <a:lnTo>
                  <a:pt x="0" y="1069975"/>
                </a:lnTo>
                <a:lnTo>
                  <a:pt x="0" y="213995"/>
                </a:lnTo>
                <a:close/>
              </a:path>
            </a:pathLst>
          </a:custGeom>
          <a:ln w="19050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92832" y="174497"/>
            <a:ext cx="7967345" cy="945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GESTIÓN </a:t>
            </a:r>
            <a:r>
              <a:rPr spc="-35" dirty="0"/>
              <a:t>PARA </a:t>
            </a:r>
            <a:r>
              <a:rPr spc="-5" dirty="0"/>
              <a:t>LA </a:t>
            </a:r>
            <a:r>
              <a:rPr dirty="0"/>
              <a:t>CONSTRUCCIÓN DE </a:t>
            </a:r>
            <a:r>
              <a:rPr spc="-15" dirty="0"/>
              <a:t>CAPACIDADES </a:t>
            </a:r>
            <a:r>
              <a:rPr dirty="0"/>
              <a:t>EN </a:t>
            </a:r>
            <a:r>
              <a:rPr spc="-55" dirty="0"/>
              <a:t>CTeI</a:t>
            </a:r>
            <a:r>
              <a:rPr spc="-305" dirty="0"/>
              <a:t> </a:t>
            </a:r>
            <a:r>
              <a:rPr dirty="0"/>
              <a:t>Y  </a:t>
            </a:r>
            <a:r>
              <a:rPr spc="-5" dirty="0"/>
              <a:t>APROPIACIÓN </a:t>
            </a:r>
            <a:r>
              <a:rPr dirty="0"/>
              <a:t>SOCIAL </a:t>
            </a:r>
            <a:r>
              <a:rPr spc="-5" dirty="0"/>
              <a:t>DEL</a:t>
            </a:r>
            <a:r>
              <a:rPr spc="-180" dirty="0"/>
              <a:t> </a:t>
            </a:r>
            <a:r>
              <a:rPr spc="-5" dirty="0"/>
              <a:t>CONOCIMIENTO</a:t>
            </a:r>
          </a:p>
          <a:p>
            <a:pPr algn="ctr">
              <a:lnSpc>
                <a:spcPct val="100000"/>
              </a:lnSpc>
              <a:spcBef>
                <a:spcPts val="40"/>
              </a:spcBef>
            </a:pPr>
            <a:r>
              <a:rPr dirty="0">
                <a:latin typeface="Verdana"/>
                <a:cs typeface="Verdana"/>
              </a:rPr>
              <a:t>M704 – </a:t>
            </a:r>
            <a:r>
              <a:rPr spc="-5" dirty="0">
                <a:latin typeface="Verdana"/>
                <a:cs typeface="Verdana"/>
              </a:rPr>
              <a:t>Gestión </a:t>
            </a:r>
            <a:r>
              <a:rPr dirty="0">
                <a:latin typeface="Verdana"/>
                <a:cs typeface="Verdana"/>
              </a:rPr>
              <a:t>de </a:t>
            </a:r>
            <a:r>
              <a:rPr spc="-15" dirty="0">
                <a:latin typeface="Verdana"/>
                <a:cs typeface="Verdana"/>
              </a:rPr>
              <a:t>Vocaciones </a:t>
            </a:r>
            <a:r>
              <a:rPr dirty="0">
                <a:latin typeface="Verdana"/>
                <a:cs typeface="Verdana"/>
              </a:rPr>
              <a:t>y </a:t>
            </a:r>
            <a:r>
              <a:rPr spc="-5" dirty="0">
                <a:latin typeface="Verdana"/>
                <a:cs typeface="Verdana"/>
              </a:rPr>
              <a:t>Capital </a:t>
            </a:r>
            <a:r>
              <a:rPr dirty="0">
                <a:latin typeface="Verdana"/>
                <a:cs typeface="Verdana"/>
              </a:rPr>
              <a:t>Humano </a:t>
            </a:r>
            <a:r>
              <a:rPr spc="-15" dirty="0">
                <a:latin typeface="Verdana"/>
                <a:cs typeface="Verdana"/>
              </a:rPr>
              <a:t>para </a:t>
            </a:r>
            <a:r>
              <a:rPr dirty="0">
                <a:latin typeface="Verdana"/>
                <a:cs typeface="Verdana"/>
              </a:rPr>
              <a:t>la</a:t>
            </a:r>
            <a:r>
              <a:rPr spc="-70" dirty="0">
                <a:latin typeface="Verdana"/>
                <a:cs typeface="Verdana"/>
              </a:rPr>
              <a:t> </a:t>
            </a:r>
            <a:r>
              <a:rPr spc="-50" dirty="0">
                <a:latin typeface="Verdana"/>
                <a:cs typeface="Verdana"/>
              </a:rPr>
              <a:t>CTeI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851909" y="1092200"/>
            <a:ext cx="443611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Responsable: Dirección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de </a:t>
            </a: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Vocaciones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1500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Formación</a:t>
            </a:r>
            <a:endParaRPr sz="15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756400" y="1850517"/>
            <a:ext cx="2084197" cy="20841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17409" y="1928495"/>
            <a:ext cx="2119122" cy="21191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3990594" y="2045970"/>
          <a:ext cx="2646045" cy="27070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55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933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R="223520" algn="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33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R="228600" algn="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933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R="228600" algn="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933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R="228600" algn="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933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R="228600" algn="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933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R="228600" algn="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933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R="228600" algn="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933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200" spc="-1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Técnicos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R="228600" algn="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921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marR="223520" algn="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8704580" y="2045970"/>
          <a:ext cx="2646045" cy="27070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55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9338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338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9338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9338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9338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933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9338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9338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200" spc="-1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Técnicos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9212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6207759" y="5132578"/>
          <a:ext cx="2646045" cy="11029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405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3887">
                <a:tc gridSpan="2">
                  <a:txBody>
                    <a:bodyPr/>
                    <a:lstStyle/>
                    <a:p>
                      <a:pPr marL="974725" marR="216535" indent="-75311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 Asociados</a:t>
                      </a:r>
                      <a:r>
                        <a:rPr sz="1200" b="1" spc="-7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al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Proceso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595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object 11"/>
          <p:cNvSpPr txBox="1"/>
          <p:nvPr/>
        </p:nvSpPr>
        <p:spPr>
          <a:xfrm>
            <a:off x="9402826" y="1721865"/>
            <a:ext cx="16814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hemos</a:t>
            </a:r>
            <a:r>
              <a:rPr sz="1200" spc="-60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105402" y="1718564"/>
            <a:ext cx="25438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 febrero</a:t>
            </a:r>
            <a:r>
              <a:rPr sz="1200" spc="-7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99335" y="12420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7169404" y="0"/>
                </a:moveTo>
                <a:lnTo>
                  <a:pt x="168656" y="0"/>
                </a:lnTo>
                <a:lnTo>
                  <a:pt x="123839" y="6028"/>
                </a:lnTo>
                <a:lnTo>
                  <a:pt x="83556" y="23038"/>
                </a:lnTo>
                <a:lnTo>
                  <a:pt x="49418" y="49418"/>
                </a:lnTo>
                <a:lnTo>
                  <a:pt x="23038" y="83556"/>
                </a:lnTo>
                <a:lnTo>
                  <a:pt x="6028" y="123839"/>
                </a:lnTo>
                <a:lnTo>
                  <a:pt x="0" y="168655"/>
                </a:lnTo>
                <a:lnTo>
                  <a:pt x="0" y="843407"/>
                </a:lnTo>
                <a:lnTo>
                  <a:pt x="6028" y="888276"/>
                </a:lnTo>
                <a:lnTo>
                  <a:pt x="23038" y="928595"/>
                </a:lnTo>
                <a:lnTo>
                  <a:pt x="49418" y="962755"/>
                </a:lnTo>
                <a:lnTo>
                  <a:pt x="83556" y="989146"/>
                </a:lnTo>
                <a:lnTo>
                  <a:pt x="123839" y="1006161"/>
                </a:lnTo>
                <a:lnTo>
                  <a:pt x="168656" y="1012190"/>
                </a:lnTo>
                <a:lnTo>
                  <a:pt x="7169404" y="1012190"/>
                </a:lnTo>
                <a:lnTo>
                  <a:pt x="7214264" y="1006161"/>
                </a:lnTo>
                <a:lnTo>
                  <a:pt x="7254559" y="989146"/>
                </a:lnTo>
                <a:lnTo>
                  <a:pt x="7288688" y="962755"/>
                </a:lnTo>
                <a:lnTo>
                  <a:pt x="7315049" y="928595"/>
                </a:lnTo>
                <a:lnTo>
                  <a:pt x="7332040" y="888276"/>
                </a:lnTo>
                <a:lnTo>
                  <a:pt x="7338059" y="843407"/>
                </a:lnTo>
                <a:lnTo>
                  <a:pt x="7338059" y="168655"/>
                </a:lnTo>
                <a:lnTo>
                  <a:pt x="7332040" y="123839"/>
                </a:lnTo>
                <a:lnTo>
                  <a:pt x="7315049" y="83556"/>
                </a:lnTo>
                <a:lnTo>
                  <a:pt x="7288688" y="49418"/>
                </a:lnTo>
                <a:lnTo>
                  <a:pt x="7254559" y="23038"/>
                </a:lnTo>
                <a:lnTo>
                  <a:pt x="7214264" y="6028"/>
                </a:lnTo>
                <a:lnTo>
                  <a:pt x="7169404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99335" y="12420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0" y="168655"/>
                </a:moveTo>
                <a:lnTo>
                  <a:pt x="6028" y="123839"/>
                </a:lnTo>
                <a:lnTo>
                  <a:pt x="23038" y="83556"/>
                </a:lnTo>
                <a:lnTo>
                  <a:pt x="49418" y="49418"/>
                </a:lnTo>
                <a:lnTo>
                  <a:pt x="83556" y="23038"/>
                </a:lnTo>
                <a:lnTo>
                  <a:pt x="123839" y="6028"/>
                </a:lnTo>
                <a:lnTo>
                  <a:pt x="168656" y="0"/>
                </a:lnTo>
                <a:lnTo>
                  <a:pt x="7169404" y="0"/>
                </a:lnTo>
                <a:lnTo>
                  <a:pt x="7214264" y="6028"/>
                </a:lnTo>
                <a:lnTo>
                  <a:pt x="7254559" y="23038"/>
                </a:lnTo>
                <a:lnTo>
                  <a:pt x="7288688" y="49418"/>
                </a:lnTo>
                <a:lnTo>
                  <a:pt x="7315049" y="83556"/>
                </a:lnTo>
                <a:lnTo>
                  <a:pt x="7332040" y="123839"/>
                </a:lnTo>
                <a:lnTo>
                  <a:pt x="7338059" y="168655"/>
                </a:lnTo>
                <a:lnTo>
                  <a:pt x="7338059" y="843407"/>
                </a:lnTo>
                <a:lnTo>
                  <a:pt x="7332040" y="888276"/>
                </a:lnTo>
                <a:lnTo>
                  <a:pt x="7315049" y="928595"/>
                </a:lnTo>
                <a:lnTo>
                  <a:pt x="7288688" y="962755"/>
                </a:lnTo>
                <a:lnTo>
                  <a:pt x="7254559" y="989146"/>
                </a:lnTo>
                <a:lnTo>
                  <a:pt x="7214264" y="1006161"/>
                </a:lnTo>
                <a:lnTo>
                  <a:pt x="7169404" y="1012190"/>
                </a:lnTo>
                <a:lnTo>
                  <a:pt x="168656" y="1012190"/>
                </a:lnTo>
                <a:lnTo>
                  <a:pt x="123839" y="1006161"/>
                </a:lnTo>
                <a:lnTo>
                  <a:pt x="83556" y="989146"/>
                </a:lnTo>
                <a:lnTo>
                  <a:pt x="49418" y="962755"/>
                </a:lnTo>
                <a:lnTo>
                  <a:pt x="23038" y="928595"/>
                </a:lnTo>
                <a:lnTo>
                  <a:pt x="6028" y="888276"/>
                </a:lnTo>
                <a:lnTo>
                  <a:pt x="0" y="843407"/>
                </a:lnTo>
                <a:lnTo>
                  <a:pt x="0" y="168655"/>
                </a:lnTo>
                <a:close/>
              </a:path>
            </a:pathLst>
          </a:custGeom>
          <a:ln w="19049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2804" rIns="0" bIns="0" rtlCol="0">
            <a:spAutoFit/>
          </a:bodyPr>
          <a:lstStyle/>
          <a:p>
            <a:pPr marL="208279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GESTIÓN DE </a:t>
            </a:r>
            <a:r>
              <a:rPr spc="-5" dirty="0"/>
              <a:t>POLÍTICA </a:t>
            </a:r>
            <a:r>
              <a:rPr dirty="0"/>
              <a:t>DE</a:t>
            </a:r>
            <a:r>
              <a:rPr spc="-155" dirty="0"/>
              <a:t> </a:t>
            </a:r>
            <a:r>
              <a:rPr spc="-55" dirty="0"/>
              <a:t>CTeI</a:t>
            </a:r>
          </a:p>
          <a:p>
            <a:pPr marL="208279" algn="ctr">
              <a:lnSpc>
                <a:spcPct val="100000"/>
              </a:lnSpc>
              <a:spcBef>
                <a:spcPts val="40"/>
              </a:spcBef>
            </a:pPr>
            <a:r>
              <a:rPr dirty="0">
                <a:latin typeface="Verdana"/>
                <a:cs typeface="Verdana"/>
              </a:rPr>
              <a:t>M801 – Gestión </a:t>
            </a:r>
            <a:r>
              <a:rPr spc="-20" dirty="0">
                <a:latin typeface="Verdana"/>
                <a:cs typeface="Verdana"/>
              </a:rPr>
              <a:t>Para </a:t>
            </a:r>
            <a:r>
              <a:rPr dirty="0">
                <a:latin typeface="Verdana"/>
                <a:cs typeface="Verdana"/>
              </a:rPr>
              <a:t>la </a:t>
            </a:r>
            <a:r>
              <a:rPr spc="-5" dirty="0">
                <a:latin typeface="Verdana"/>
                <a:cs typeface="Verdana"/>
              </a:rPr>
              <a:t>Ejecución </a:t>
            </a:r>
            <a:r>
              <a:rPr dirty="0">
                <a:latin typeface="Verdana"/>
                <a:cs typeface="Verdana"/>
              </a:rPr>
              <a:t>de </a:t>
            </a:r>
            <a:r>
              <a:rPr spc="-10" dirty="0">
                <a:latin typeface="Verdana"/>
                <a:cs typeface="Verdana"/>
              </a:rPr>
              <a:t>Política </a:t>
            </a:r>
            <a:r>
              <a:rPr dirty="0">
                <a:latin typeface="Verdana"/>
                <a:cs typeface="Verdana"/>
              </a:rPr>
              <a:t>de</a:t>
            </a:r>
            <a:r>
              <a:rPr spc="-120" dirty="0">
                <a:latin typeface="Verdana"/>
                <a:cs typeface="Verdana"/>
              </a:rPr>
              <a:t> </a:t>
            </a:r>
            <a:r>
              <a:rPr spc="-55" dirty="0">
                <a:latin typeface="Verdana"/>
                <a:cs typeface="Verdana"/>
              </a:rPr>
              <a:t>CTeI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3330066" y="1707007"/>
          <a:ext cx="2515870" cy="24815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3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2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25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53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200" spc="-2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Técnicos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112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1216736" y="4420108"/>
          <a:ext cx="2176780" cy="12172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80">
                <a:tc gridSpan="2">
                  <a:txBody>
                    <a:bodyPr/>
                    <a:lstStyle/>
                    <a:p>
                      <a:pPr marL="153035" marR="14541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M801PR01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7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Apertura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cierre de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convocatorias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06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3804792" y="4395089"/>
          <a:ext cx="2176780" cy="21475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584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M801PR02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302260" marR="295275" indent="2540" algn="ctr">
                        <a:lnSpc>
                          <a:spcPct val="100000"/>
                        </a:lnSpc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Evaluación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programas,  propuestas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o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proyectos de</a:t>
                      </a:r>
                      <a:r>
                        <a:rPr sz="1200" b="1" spc="-6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CTeI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06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Plantillas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object 8"/>
          <p:cNvSpPr/>
          <p:nvPr/>
        </p:nvSpPr>
        <p:spPr>
          <a:xfrm>
            <a:off x="9095867" y="4496942"/>
            <a:ext cx="2157730" cy="457200"/>
          </a:xfrm>
          <a:custGeom>
            <a:avLst/>
            <a:gdLst/>
            <a:ahLst/>
            <a:cxnLst/>
            <a:rect l="l" t="t" r="r" b="b"/>
            <a:pathLst>
              <a:path w="2157729" h="457200">
                <a:moveTo>
                  <a:pt x="2157222" y="0"/>
                </a:moveTo>
                <a:lnTo>
                  <a:pt x="0" y="0"/>
                </a:lnTo>
                <a:lnTo>
                  <a:pt x="0" y="457199"/>
                </a:lnTo>
                <a:lnTo>
                  <a:pt x="2157222" y="457199"/>
                </a:lnTo>
                <a:lnTo>
                  <a:pt x="2157222" y="0"/>
                </a:lnTo>
                <a:close/>
              </a:path>
            </a:pathLst>
          </a:custGeom>
          <a:solidFill>
            <a:srgbClr val="4EA7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095867" y="4954142"/>
            <a:ext cx="1779270" cy="457200"/>
          </a:xfrm>
          <a:custGeom>
            <a:avLst/>
            <a:gdLst/>
            <a:ahLst/>
            <a:cxnLst/>
            <a:rect l="l" t="t" r="r" b="b"/>
            <a:pathLst>
              <a:path w="1779270" h="457200">
                <a:moveTo>
                  <a:pt x="1779270" y="0"/>
                </a:moveTo>
                <a:lnTo>
                  <a:pt x="0" y="0"/>
                </a:lnTo>
                <a:lnTo>
                  <a:pt x="0" y="457199"/>
                </a:lnTo>
                <a:lnTo>
                  <a:pt x="1779270" y="457199"/>
                </a:lnTo>
                <a:lnTo>
                  <a:pt x="1779270" y="0"/>
                </a:lnTo>
                <a:close/>
              </a:path>
            </a:pathLst>
          </a:custGeom>
          <a:solidFill>
            <a:srgbClr val="D0E0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875136" y="4954142"/>
            <a:ext cx="378460" cy="457200"/>
          </a:xfrm>
          <a:custGeom>
            <a:avLst/>
            <a:gdLst/>
            <a:ahLst/>
            <a:cxnLst/>
            <a:rect l="l" t="t" r="r" b="b"/>
            <a:pathLst>
              <a:path w="378459" h="457200">
                <a:moveTo>
                  <a:pt x="378040" y="0"/>
                </a:moveTo>
                <a:lnTo>
                  <a:pt x="0" y="0"/>
                </a:lnTo>
                <a:lnTo>
                  <a:pt x="0" y="457199"/>
                </a:lnTo>
                <a:lnTo>
                  <a:pt x="378040" y="457199"/>
                </a:lnTo>
                <a:lnTo>
                  <a:pt x="378040" y="0"/>
                </a:lnTo>
                <a:close/>
              </a:path>
            </a:pathLst>
          </a:custGeom>
          <a:solidFill>
            <a:srgbClr val="D0E0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875136" y="4935092"/>
            <a:ext cx="0" cy="482600"/>
          </a:xfrm>
          <a:custGeom>
            <a:avLst/>
            <a:gdLst/>
            <a:ahLst/>
            <a:cxnLst/>
            <a:rect l="l" t="t" r="r" b="b"/>
            <a:pathLst>
              <a:path h="482600">
                <a:moveTo>
                  <a:pt x="0" y="0"/>
                </a:moveTo>
                <a:lnTo>
                  <a:pt x="0" y="482599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089517" y="4954142"/>
            <a:ext cx="2170430" cy="0"/>
          </a:xfrm>
          <a:custGeom>
            <a:avLst/>
            <a:gdLst/>
            <a:ahLst/>
            <a:cxnLst/>
            <a:rect l="l" t="t" r="r" b="b"/>
            <a:pathLst>
              <a:path w="2170429">
                <a:moveTo>
                  <a:pt x="0" y="0"/>
                </a:moveTo>
                <a:lnTo>
                  <a:pt x="2170049" y="0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095867" y="4490592"/>
            <a:ext cx="0" cy="927100"/>
          </a:xfrm>
          <a:custGeom>
            <a:avLst/>
            <a:gdLst/>
            <a:ahLst/>
            <a:cxnLst/>
            <a:rect l="l" t="t" r="r" b="b"/>
            <a:pathLst>
              <a:path h="927100">
                <a:moveTo>
                  <a:pt x="0" y="0"/>
                </a:moveTo>
                <a:lnTo>
                  <a:pt x="0" y="927099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1253216" y="4490592"/>
            <a:ext cx="0" cy="927100"/>
          </a:xfrm>
          <a:custGeom>
            <a:avLst/>
            <a:gdLst/>
            <a:ahLst/>
            <a:cxnLst/>
            <a:rect l="l" t="t" r="r" b="b"/>
            <a:pathLst>
              <a:path h="927100">
                <a:moveTo>
                  <a:pt x="0" y="0"/>
                </a:moveTo>
                <a:lnTo>
                  <a:pt x="0" y="927099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089517" y="4496942"/>
            <a:ext cx="2170430" cy="0"/>
          </a:xfrm>
          <a:custGeom>
            <a:avLst/>
            <a:gdLst/>
            <a:ahLst/>
            <a:cxnLst/>
            <a:rect l="l" t="t" r="r" b="b"/>
            <a:pathLst>
              <a:path w="2170429">
                <a:moveTo>
                  <a:pt x="0" y="0"/>
                </a:moveTo>
                <a:lnTo>
                  <a:pt x="217004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089517" y="5411342"/>
            <a:ext cx="2170430" cy="0"/>
          </a:xfrm>
          <a:custGeom>
            <a:avLst/>
            <a:gdLst/>
            <a:ahLst/>
            <a:cxnLst/>
            <a:rect l="l" t="t" r="r" b="b"/>
            <a:pathLst>
              <a:path w="2170429">
                <a:moveTo>
                  <a:pt x="0" y="0"/>
                </a:moveTo>
                <a:lnTo>
                  <a:pt x="217004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7" name="object 17"/>
          <p:cNvGraphicFramePr>
            <a:graphicFrameLocks noGrp="1"/>
          </p:cNvGraphicFramePr>
          <p:nvPr/>
        </p:nvGraphicFramePr>
        <p:xfrm>
          <a:off x="6392798" y="1558036"/>
          <a:ext cx="4839970" cy="46164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67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50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2193">
                <a:tc rowSpan="10"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rowSpan="10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3"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321"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194"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24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193"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Plantillas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2194"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49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2320"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200" spc="-1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Técnicos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2194"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6100"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114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02588">
                <a:tc gridSpan="3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M801PR03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59385" marR="152400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Elaboración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</a:t>
                      </a:r>
                      <a:r>
                        <a:rPr sz="1200" b="1" spc="-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trámite  de adendas de  condiciones de  mecanismos de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operación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3" gridSpan="2">
                  <a:txBody>
                    <a:bodyPr/>
                    <a:lstStyle/>
                    <a:p>
                      <a:pPr marL="720725" marR="140335" indent="365760">
                        <a:lnSpc>
                          <a:spcPct val="100000"/>
                        </a:lnSpc>
                        <a:spcBef>
                          <a:spcPts val="111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  Asociados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al</a:t>
                      </a:r>
                      <a:r>
                        <a:rPr sz="1200" b="1" spc="-7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Proceso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631825" marR="99060">
                        <a:lnSpc>
                          <a:spcPct val="100000"/>
                        </a:lnSpc>
                        <a:spcBef>
                          <a:spcPts val="720"/>
                        </a:spcBef>
                        <a:tabLst>
                          <a:tab pos="2459355" algn="l"/>
                        </a:tabLst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Docu</a:t>
                      </a:r>
                      <a:r>
                        <a:rPr sz="1200" spc="-10" dirty="0">
                          <a:latin typeface="Verdana"/>
                          <a:cs typeface="Verdana"/>
                        </a:rPr>
                        <a:t>m</a:t>
                      </a:r>
                      <a:r>
                        <a:rPr sz="1200" dirty="0">
                          <a:latin typeface="Verdana"/>
                          <a:cs typeface="Verdana"/>
                        </a:rPr>
                        <a:t>e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nt</a:t>
                      </a:r>
                      <a:r>
                        <a:rPr sz="1200" dirty="0">
                          <a:latin typeface="Verdana"/>
                          <a:cs typeface="Verdana"/>
                        </a:rPr>
                        <a:t>os	1 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Técnicos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141605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41605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41605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8" name="object 18"/>
          <p:cNvSpPr/>
          <p:nvPr/>
        </p:nvSpPr>
        <p:spPr>
          <a:xfrm>
            <a:off x="6253860" y="1610867"/>
            <a:ext cx="1910080" cy="1910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17842" y="1688845"/>
            <a:ext cx="1941957" cy="19419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3415029" y="803909"/>
            <a:ext cx="7225665" cy="8324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735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Responsable: Dirección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de Gestión de Recursos de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1500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45" dirty="0">
                <a:solidFill>
                  <a:srgbClr val="FFFFFF"/>
                </a:solidFill>
                <a:latin typeface="Arial"/>
                <a:cs typeface="Arial"/>
              </a:rPr>
              <a:t>CTeI</a:t>
            </a:r>
            <a:endParaRPr sz="15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500">
              <a:latin typeface="Arial"/>
              <a:cs typeface="Arial"/>
            </a:endParaRPr>
          </a:p>
          <a:p>
            <a:pPr marL="5556885">
              <a:lnSpc>
                <a:spcPts val="1400"/>
              </a:lnSpc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hemos</a:t>
            </a:r>
            <a:r>
              <a:rPr sz="1200" spc="-60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ts val="1400"/>
              </a:lnSpc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 febrero</a:t>
            </a: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1999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601469" y="3453765"/>
            <a:ext cx="8887460" cy="100139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 u="heavy" spc="-5" dirty="0">
                <a:solidFill>
                  <a:srgbClr val="467885"/>
                </a:solidFill>
                <a:uFill>
                  <a:solidFill>
                    <a:srgbClr val="467885"/>
                  </a:solidFill>
                </a:uFill>
                <a:latin typeface="Century Gothic"/>
                <a:cs typeface="Century Gothic"/>
                <a:hlinkClick r:id="rId3"/>
              </a:rPr>
              <a:t>https://minciencias.gov.co/quienes_somos/si </a:t>
            </a:r>
            <a:r>
              <a:rPr sz="3200" spc="-5" dirty="0">
                <a:solidFill>
                  <a:srgbClr val="467885"/>
                </a:solidFill>
                <a:latin typeface="Century Gothic"/>
                <a:cs typeface="Century Gothic"/>
              </a:rPr>
              <a:t> </a:t>
            </a:r>
            <a:r>
              <a:rPr sz="3200" u="heavy" spc="-5" dirty="0">
                <a:solidFill>
                  <a:srgbClr val="467885"/>
                </a:solidFill>
                <a:uFill>
                  <a:solidFill>
                    <a:srgbClr val="467885"/>
                  </a:solidFill>
                </a:uFill>
                <a:latin typeface="Century Gothic"/>
                <a:cs typeface="Century Gothic"/>
                <a:hlinkClick r:id="rId3"/>
              </a:rPr>
              <a:t>stema-integrado-gestion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931670" y="1817344"/>
            <a:ext cx="3580129" cy="646430"/>
          </a:xfrm>
          <a:prstGeom prst="rect">
            <a:avLst/>
          </a:prstGeom>
          <a:solidFill>
            <a:srgbClr val="3A7C22"/>
          </a:solidFill>
        </p:spPr>
        <p:txBody>
          <a:bodyPr vert="horz" wrap="square" lIns="0" tIns="4318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340"/>
              </a:spcBef>
            </a:pPr>
            <a:r>
              <a:rPr sz="3600" dirty="0">
                <a:solidFill>
                  <a:srgbClr val="FFFFFF"/>
                </a:solidFill>
                <a:latin typeface="Verdana"/>
                <a:cs typeface="Verdana"/>
              </a:rPr>
              <a:t>1. Ingresar</a:t>
            </a:r>
            <a:r>
              <a:rPr sz="3600" spc="-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FFFFFF"/>
                </a:solidFill>
                <a:latin typeface="Verdana"/>
                <a:cs typeface="Verdana"/>
              </a:rPr>
              <a:t>a:</a:t>
            </a:r>
            <a:endParaRPr sz="36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99335" y="12420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7169404" y="0"/>
                </a:moveTo>
                <a:lnTo>
                  <a:pt x="168656" y="0"/>
                </a:lnTo>
                <a:lnTo>
                  <a:pt x="123839" y="6028"/>
                </a:lnTo>
                <a:lnTo>
                  <a:pt x="83556" y="23038"/>
                </a:lnTo>
                <a:lnTo>
                  <a:pt x="49418" y="49418"/>
                </a:lnTo>
                <a:lnTo>
                  <a:pt x="23038" y="83556"/>
                </a:lnTo>
                <a:lnTo>
                  <a:pt x="6028" y="123839"/>
                </a:lnTo>
                <a:lnTo>
                  <a:pt x="0" y="168655"/>
                </a:lnTo>
                <a:lnTo>
                  <a:pt x="0" y="843407"/>
                </a:lnTo>
                <a:lnTo>
                  <a:pt x="6028" y="888276"/>
                </a:lnTo>
                <a:lnTo>
                  <a:pt x="23038" y="928595"/>
                </a:lnTo>
                <a:lnTo>
                  <a:pt x="49418" y="962755"/>
                </a:lnTo>
                <a:lnTo>
                  <a:pt x="83556" y="989146"/>
                </a:lnTo>
                <a:lnTo>
                  <a:pt x="123839" y="1006161"/>
                </a:lnTo>
                <a:lnTo>
                  <a:pt x="168656" y="1012190"/>
                </a:lnTo>
                <a:lnTo>
                  <a:pt x="7169404" y="1012190"/>
                </a:lnTo>
                <a:lnTo>
                  <a:pt x="7214264" y="1006161"/>
                </a:lnTo>
                <a:lnTo>
                  <a:pt x="7254559" y="989146"/>
                </a:lnTo>
                <a:lnTo>
                  <a:pt x="7288688" y="962755"/>
                </a:lnTo>
                <a:lnTo>
                  <a:pt x="7315049" y="928595"/>
                </a:lnTo>
                <a:lnTo>
                  <a:pt x="7332040" y="888276"/>
                </a:lnTo>
                <a:lnTo>
                  <a:pt x="7338059" y="843407"/>
                </a:lnTo>
                <a:lnTo>
                  <a:pt x="7338059" y="168655"/>
                </a:lnTo>
                <a:lnTo>
                  <a:pt x="7332040" y="123839"/>
                </a:lnTo>
                <a:lnTo>
                  <a:pt x="7315049" y="83556"/>
                </a:lnTo>
                <a:lnTo>
                  <a:pt x="7288688" y="49418"/>
                </a:lnTo>
                <a:lnTo>
                  <a:pt x="7254559" y="23038"/>
                </a:lnTo>
                <a:lnTo>
                  <a:pt x="7214264" y="6028"/>
                </a:lnTo>
                <a:lnTo>
                  <a:pt x="7169404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99335" y="12420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0" y="168655"/>
                </a:moveTo>
                <a:lnTo>
                  <a:pt x="6028" y="123839"/>
                </a:lnTo>
                <a:lnTo>
                  <a:pt x="23038" y="83556"/>
                </a:lnTo>
                <a:lnTo>
                  <a:pt x="49418" y="49418"/>
                </a:lnTo>
                <a:lnTo>
                  <a:pt x="83556" y="23038"/>
                </a:lnTo>
                <a:lnTo>
                  <a:pt x="123839" y="6028"/>
                </a:lnTo>
                <a:lnTo>
                  <a:pt x="168656" y="0"/>
                </a:lnTo>
                <a:lnTo>
                  <a:pt x="7169404" y="0"/>
                </a:lnTo>
                <a:lnTo>
                  <a:pt x="7214264" y="6028"/>
                </a:lnTo>
                <a:lnTo>
                  <a:pt x="7254559" y="23038"/>
                </a:lnTo>
                <a:lnTo>
                  <a:pt x="7288688" y="49418"/>
                </a:lnTo>
                <a:lnTo>
                  <a:pt x="7315049" y="83556"/>
                </a:lnTo>
                <a:lnTo>
                  <a:pt x="7332040" y="123839"/>
                </a:lnTo>
                <a:lnTo>
                  <a:pt x="7338059" y="168655"/>
                </a:lnTo>
                <a:lnTo>
                  <a:pt x="7338059" y="843407"/>
                </a:lnTo>
                <a:lnTo>
                  <a:pt x="7332040" y="888276"/>
                </a:lnTo>
                <a:lnTo>
                  <a:pt x="7315049" y="928595"/>
                </a:lnTo>
                <a:lnTo>
                  <a:pt x="7288688" y="962755"/>
                </a:lnTo>
                <a:lnTo>
                  <a:pt x="7254559" y="989146"/>
                </a:lnTo>
                <a:lnTo>
                  <a:pt x="7214264" y="1006161"/>
                </a:lnTo>
                <a:lnTo>
                  <a:pt x="7169404" y="1012190"/>
                </a:lnTo>
                <a:lnTo>
                  <a:pt x="168656" y="1012190"/>
                </a:lnTo>
                <a:lnTo>
                  <a:pt x="123839" y="1006161"/>
                </a:lnTo>
                <a:lnTo>
                  <a:pt x="83556" y="989146"/>
                </a:lnTo>
                <a:lnTo>
                  <a:pt x="49418" y="962755"/>
                </a:lnTo>
                <a:lnTo>
                  <a:pt x="23038" y="928595"/>
                </a:lnTo>
                <a:lnTo>
                  <a:pt x="6028" y="888276"/>
                </a:lnTo>
                <a:lnTo>
                  <a:pt x="0" y="843407"/>
                </a:lnTo>
                <a:lnTo>
                  <a:pt x="0" y="168655"/>
                </a:lnTo>
                <a:close/>
              </a:path>
            </a:pathLst>
          </a:custGeom>
          <a:ln w="19049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2804" rIns="0" bIns="0" rtlCol="0">
            <a:spAutoFit/>
          </a:bodyPr>
          <a:lstStyle/>
          <a:p>
            <a:pPr marL="208279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GESTIÓN DE </a:t>
            </a:r>
            <a:r>
              <a:rPr spc="-5" dirty="0"/>
              <a:t>POLÍTICA </a:t>
            </a:r>
            <a:r>
              <a:rPr dirty="0"/>
              <a:t>DE</a:t>
            </a:r>
            <a:r>
              <a:rPr spc="-155" dirty="0"/>
              <a:t> </a:t>
            </a:r>
            <a:r>
              <a:rPr spc="-55" dirty="0"/>
              <a:t>CTeI</a:t>
            </a:r>
          </a:p>
          <a:p>
            <a:pPr marL="208279" algn="ctr">
              <a:lnSpc>
                <a:spcPct val="100000"/>
              </a:lnSpc>
              <a:spcBef>
                <a:spcPts val="40"/>
              </a:spcBef>
            </a:pPr>
            <a:r>
              <a:rPr dirty="0">
                <a:latin typeface="Verdana"/>
                <a:cs typeface="Verdana"/>
              </a:rPr>
              <a:t>M801 – Gestión </a:t>
            </a:r>
            <a:r>
              <a:rPr spc="-20" dirty="0">
                <a:latin typeface="Verdana"/>
                <a:cs typeface="Verdana"/>
              </a:rPr>
              <a:t>Para </a:t>
            </a:r>
            <a:r>
              <a:rPr dirty="0">
                <a:latin typeface="Verdana"/>
                <a:cs typeface="Verdana"/>
              </a:rPr>
              <a:t>la </a:t>
            </a:r>
            <a:r>
              <a:rPr spc="-5" dirty="0">
                <a:latin typeface="Verdana"/>
                <a:cs typeface="Verdana"/>
              </a:rPr>
              <a:t>Ejecución </a:t>
            </a:r>
            <a:r>
              <a:rPr dirty="0">
                <a:latin typeface="Verdana"/>
                <a:cs typeface="Verdana"/>
              </a:rPr>
              <a:t>de </a:t>
            </a:r>
            <a:r>
              <a:rPr spc="-10" dirty="0">
                <a:latin typeface="Verdana"/>
                <a:cs typeface="Verdana"/>
              </a:rPr>
              <a:t>Política </a:t>
            </a:r>
            <a:r>
              <a:rPr dirty="0">
                <a:latin typeface="Verdana"/>
                <a:cs typeface="Verdana"/>
              </a:rPr>
              <a:t>de</a:t>
            </a:r>
            <a:r>
              <a:rPr spc="-120" dirty="0">
                <a:latin typeface="Verdana"/>
                <a:cs typeface="Verdana"/>
              </a:rPr>
              <a:t> </a:t>
            </a:r>
            <a:r>
              <a:rPr spc="-55" dirty="0">
                <a:latin typeface="Verdana"/>
                <a:cs typeface="Verdana"/>
              </a:rPr>
              <a:t>CTeI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441319" y="803909"/>
            <a:ext cx="505333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Responsable: Dirección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de Gestión de Recursos de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1500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45" dirty="0">
                <a:solidFill>
                  <a:srgbClr val="FFFFFF"/>
                </a:solidFill>
                <a:latin typeface="Arial"/>
                <a:cs typeface="Arial"/>
              </a:rPr>
              <a:t>CTeI</a:t>
            </a:r>
            <a:endParaRPr sz="15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1145717" y="1437132"/>
          <a:ext cx="2176780" cy="15830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5839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M801PR04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300355" marR="29400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Verificación de  Requisitos de  mecanismos de  operación de</a:t>
                      </a:r>
                      <a:r>
                        <a:rPr sz="1200" b="1" spc="-6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CTeI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6321805" y="1425066"/>
          <a:ext cx="2176780" cy="15830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5840">
                <a:tc grid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M801PR06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53670" marR="146685" indent="190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Convocatorias  formación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vinculación de</a:t>
                      </a:r>
                      <a:r>
                        <a:rPr sz="1200" b="1" spc="-8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capital  humano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8876283" y="1235963"/>
          <a:ext cx="2176780" cy="1841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57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M801PR07</a:t>
                      </a:r>
                      <a:r>
                        <a:rPr sz="1200" b="1" spc="-3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350520" marR="340360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Expedición,  modificación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o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anulación de  certificados de  disponibilidad</a:t>
                      </a:r>
                      <a:r>
                        <a:rPr sz="1200" b="1" spc="-7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recursos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(CDR)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702945" marR="260985" indent="-4349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No </a:t>
                      </a:r>
                      <a:r>
                        <a:rPr sz="1200" spc="-10" dirty="0">
                          <a:latin typeface="Verdana"/>
                          <a:cs typeface="Verdana"/>
                        </a:rPr>
                        <a:t>tiene</a:t>
                      </a:r>
                      <a:r>
                        <a:rPr sz="1200" spc="-7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documentos  Asociados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1145717" y="3131692"/>
          <a:ext cx="2176780" cy="13011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584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M801PR08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22555" marR="115570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Contratación</a:t>
                      </a:r>
                      <a:r>
                        <a:rPr sz="1200" b="1" spc="-7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Derivada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través del Fondo  Francisco José de  Caldas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FFJC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3733672" y="1412113"/>
          <a:ext cx="2305050" cy="28321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50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46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872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M801PR05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50495" marR="142875" indent="-63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  Invitación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Presentar  Propuesta para  contratación directa</a:t>
                      </a:r>
                      <a:r>
                        <a:rPr sz="1200" b="1" spc="-5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actividades de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CTeI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19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71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5839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M801PR09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01600" marR="93980" indent="63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Condonación de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los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Beneficiarios de la  estrategia de Formación  de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Alto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Nivel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19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6288278" y="3131692"/>
          <a:ext cx="2176780" cy="1118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2960">
                <a:tc gridSpan="2">
                  <a:txBody>
                    <a:bodyPr/>
                    <a:lstStyle/>
                    <a:p>
                      <a:pPr marL="150495" marR="142875" indent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M801PR10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Pagos 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desembolsos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</a:t>
                      </a:r>
                      <a:r>
                        <a:rPr sz="1200" b="1" spc="-3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través  del Fondo Francisco  José de Caldas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3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FFJC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object 12"/>
          <p:cNvGraphicFramePr>
            <a:graphicFrameLocks noGrp="1"/>
          </p:cNvGraphicFramePr>
          <p:nvPr/>
        </p:nvGraphicFramePr>
        <p:xfrm>
          <a:off x="8894698" y="3131692"/>
          <a:ext cx="2176780" cy="1118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2960">
                <a:tc gridSpan="2">
                  <a:txBody>
                    <a:bodyPr/>
                    <a:lstStyle/>
                    <a:p>
                      <a:pPr marL="166370" marR="154940" indent="25400" algn="just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M801PR11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Pago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evaluadores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través  del Fondo Francisco  José de Caldas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FFJC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3" name="object 13"/>
          <p:cNvGraphicFramePr>
            <a:graphicFrameLocks noGrp="1"/>
          </p:cNvGraphicFramePr>
          <p:nvPr/>
        </p:nvGraphicFramePr>
        <p:xfrm>
          <a:off x="1145717" y="4544059"/>
          <a:ext cx="2176780" cy="14839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8732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M801PR12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65100" marR="156845" indent="-63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Liquidación de  contratos derivados  suscritos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través</a:t>
                      </a:r>
                      <a:r>
                        <a:rPr sz="1200" b="1" spc="-7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del  Fondo Francisco</a:t>
                      </a:r>
                      <a:r>
                        <a:rPr sz="1200" b="1" spc="-6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José  de Caldas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FFJC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" name="object 14"/>
          <p:cNvGraphicFramePr>
            <a:graphicFrameLocks noGrp="1"/>
          </p:cNvGraphicFramePr>
          <p:nvPr/>
        </p:nvGraphicFramePr>
        <p:xfrm>
          <a:off x="3733672" y="4460494"/>
          <a:ext cx="2305050" cy="17659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50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46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8770">
                <a:tc gridSpan="2">
                  <a:txBody>
                    <a:bodyPr/>
                    <a:lstStyle/>
                    <a:p>
                      <a:pPr marL="102870" marR="93345" indent="-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M801PR13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5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Suscripción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o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modificación de  Convenios 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Especiales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Cooperación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través  del Fondo Francisco  José de Caldas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FFJC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19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19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" name="object 15"/>
          <p:cNvGraphicFramePr>
            <a:graphicFrameLocks noGrp="1"/>
          </p:cNvGraphicFramePr>
          <p:nvPr/>
        </p:nvGraphicFramePr>
        <p:xfrm>
          <a:off x="6288278" y="4544059"/>
          <a:ext cx="2176780" cy="9353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9">
                <a:tc gridSpan="2">
                  <a:txBody>
                    <a:bodyPr/>
                    <a:lstStyle/>
                    <a:p>
                      <a:pPr marL="122555" marR="1149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M801PR14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7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Ejecución  de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estrategia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Ciencia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Cierta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6" name="object 16"/>
          <p:cNvGraphicFramePr>
            <a:graphicFrameLocks noGrp="1"/>
          </p:cNvGraphicFramePr>
          <p:nvPr/>
        </p:nvGraphicFramePr>
        <p:xfrm>
          <a:off x="8894698" y="4303903"/>
          <a:ext cx="2176780" cy="20485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8720">
                <a:tc gridSpan="2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M801PR15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06680" marR="97155" indent="-63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  Seguimiento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evaluación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  ejecución de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contratos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convenios de</a:t>
                      </a:r>
                      <a:r>
                        <a:rPr sz="1200" b="1" spc="-5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CTeI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06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8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99335" y="12420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7169404" y="0"/>
                </a:moveTo>
                <a:lnTo>
                  <a:pt x="168656" y="0"/>
                </a:lnTo>
                <a:lnTo>
                  <a:pt x="123839" y="6028"/>
                </a:lnTo>
                <a:lnTo>
                  <a:pt x="83556" y="23038"/>
                </a:lnTo>
                <a:lnTo>
                  <a:pt x="49418" y="49418"/>
                </a:lnTo>
                <a:lnTo>
                  <a:pt x="23038" y="83556"/>
                </a:lnTo>
                <a:lnTo>
                  <a:pt x="6028" y="123839"/>
                </a:lnTo>
                <a:lnTo>
                  <a:pt x="0" y="168655"/>
                </a:lnTo>
                <a:lnTo>
                  <a:pt x="0" y="843407"/>
                </a:lnTo>
                <a:lnTo>
                  <a:pt x="6028" y="888276"/>
                </a:lnTo>
                <a:lnTo>
                  <a:pt x="23038" y="928595"/>
                </a:lnTo>
                <a:lnTo>
                  <a:pt x="49418" y="962755"/>
                </a:lnTo>
                <a:lnTo>
                  <a:pt x="83556" y="989146"/>
                </a:lnTo>
                <a:lnTo>
                  <a:pt x="123839" y="1006161"/>
                </a:lnTo>
                <a:lnTo>
                  <a:pt x="168656" y="1012190"/>
                </a:lnTo>
                <a:lnTo>
                  <a:pt x="7169404" y="1012190"/>
                </a:lnTo>
                <a:lnTo>
                  <a:pt x="7214264" y="1006161"/>
                </a:lnTo>
                <a:lnTo>
                  <a:pt x="7254559" y="989146"/>
                </a:lnTo>
                <a:lnTo>
                  <a:pt x="7288688" y="962755"/>
                </a:lnTo>
                <a:lnTo>
                  <a:pt x="7315049" y="928595"/>
                </a:lnTo>
                <a:lnTo>
                  <a:pt x="7332040" y="888276"/>
                </a:lnTo>
                <a:lnTo>
                  <a:pt x="7338059" y="843407"/>
                </a:lnTo>
                <a:lnTo>
                  <a:pt x="7338059" y="168655"/>
                </a:lnTo>
                <a:lnTo>
                  <a:pt x="7332040" y="123839"/>
                </a:lnTo>
                <a:lnTo>
                  <a:pt x="7315049" y="83556"/>
                </a:lnTo>
                <a:lnTo>
                  <a:pt x="7288688" y="49418"/>
                </a:lnTo>
                <a:lnTo>
                  <a:pt x="7254559" y="23038"/>
                </a:lnTo>
                <a:lnTo>
                  <a:pt x="7214264" y="6028"/>
                </a:lnTo>
                <a:lnTo>
                  <a:pt x="7169404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99335" y="12420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0" y="168655"/>
                </a:moveTo>
                <a:lnTo>
                  <a:pt x="6028" y="123839"/>
                </a:lnTo>
                <a:lnTo>
                  <a:pt x="23038" y="83556"/>
                </a:lnTo>
                <a:lnTo>
                  <a:pt x="49418" y="49418"/>
                </a:lnTo>
                <a:lnTo>
                  <a:pt x="83556" y="23038"/>
                </a:lnTo>
                <a:lnTo>
                  <a:pt x="123839" y="6028"/>
                </a:lnTo>
                <a:lnTo>
                  <a:pt x="168656" y="0"/>
                </a:lnTo>
                <a:lnTo>
                  <a:pt x="7169404" y="0"/>
                </a:lnTo>
                <a:lnTo>
                  <a:pt x="7214264" y="6028"/>
                </a:lnTo>
                <a:lnTo>
                  <a:pt x="7254559" y="23038"/>
                </a:lnTo>
                <a:lnTo>
                  <a:pt x="7288688" y="49418"/>
                </a:lnTo>
                <a:lnTo>
                  <a:pt x="7315049" y="83556"/>
                </a:lnTo>
                <a:lnTo>
                  <a:pt x="7332040" y="123839"/>
                </a:lnTo>
                <a:lnTo>
                  <a:pt x="7338059" y="168655"/>
                </a:lnTo>
                <a:lnTo>
                  <a:pt x="7338059" y="843407"/>
                </a:lnTo>
                <a:lnTo>
                  <a:pt x="7332040" y="888276"/>
                </a:lnTo>
                <a:lnTo>
                  <a:pt x="7315049" y="928595"/>
                </a:lnTo>
                <a:lnTo>
                  <a:pt x="7288688" y="962755"/>
                </a:lnTo>
                <a:lnTo>
                  <a:pt x="7254559" y="989146"/>
                </a:lnTo>
                <a:lnTo>
                  <a:pt x="7214264" y="1006161"/>
                </a:lnTo>
                <a:lnTo>
                  <a:pt x="7169404" y="1012190"/>
                </a:lnTo>
                <a:lnTo>
                  <a:pt x="168656" y="1012190"/>
                </a:lnTo>
                <a:lnTo>
                  <a:pt x="123839" y="1006161"/>
                </a:lnTo>
                <a:lnTo>
                  <a:pt x="83556" y="989146"/>
                </a:lnTo>
                <a:lnTo>
                  <a:pt x="49418" y="962755"/>
                </a:lnTo>
                <a:lnTo>
                  <a:pt x="23038" y="928595"/>
                </a:lnTo>
                <a:lnTo>
                  <a:pt x="6028" y="888276"/>
                </a:lnTo>
                <a:lnTo>
                  <a:pt x="0" y="843407"/>
                </a:lnTo>
                <a:lnTo>
                  <a:pt x="0" y="168655"/>
                </a:lnTo>
                <a:close/>
              </a:path>
            </a:pathLst>
          </a:custGeom>
          <a:ln w="19049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2804" rIns="0" bIns="0" rtlCol="0">
            <a:spAutoFit/>
          </a:bodyPr>
          <a:lstStyle/>
          <a:p>
            <a:pPr marL="208279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GESTIÓN DE </a:t>
            </a:r>
            <a:r>
              <a:rPr spc="-5" dirty="0"/>
              <a:t>POLÍTICA </a:t>
            </a:r>
            <a:r>
              <a:rPr dirty="0"/>
              <a:t>DE</a:t>
            </a:r>
            <a:r>
              <a:rPr spc="-155" dirty="0"/>
              <a:t> </a:t>
            </a:r>
            <a:r>
              <a:rPr spc="-55" dirty="0"/>
              <a:t>CTeI</a:t>
            </a:r>
          </a:p>
          <a:p>
            <a:pPr marL="208279" algn="ctr">
              <a:lnSpc>
                <a:spcPct val="100000"/>
              </a:lnSpc>
              <a:spcBef>
                <a:spcPts val="40"/>
              </a:spcBef>
            </a:pPr>
            <a:r>
              <a:rPr dirty="0">
                <a:latin typeface="Verdana"/>
                <a:cs typeface="Verdana"/>
              </a:rPr>
              <a:t>M801 – Gestión </a:t>
            </a:r>
            <a:r>
              <a:rPr spc="-20" dirty="0">
                <a:latin typeface="Verdana"/>
                <a:cs typeface="Verdana"/>
              </a:rPr>
              <a:t>Para </a:t>
            </a:r>
            <a:r>
              <a:rPr dirty="0">
                <a:latin typeface="Verdana"/>
                <a:cs typeface="Verdana"/>
              </a:rPr>
              <a:t>la </a:t>
            </a:r>
            <a:r>
              <a:rPr spc="-5" dirty="0">
                <a:latin typeface="Verdana"/>
                <a:cs typeface="Verdana"/>
              </a:rPr>
              <a:t>Ejecución </a:t>
            </a:r>
            <a:r>
              <a:rPr dirty="0">
                <a:latin typeface="Verdana"/>
                <a:cs typeface="Verdana"/>
              </a:rPr>
              <a:t>de </a:t>
            </a:r>
            <a:r>
              <a:rPr spc="-10" dirty="0">
                <a:latin typeface="Verdana"/>
                <a:cs typeface="Verdana"/>
              </a:rPr>
              <a:t>Política </a:t>
            </a:r>
            <a:r>
              <a:rPr dirty="0">
                <a:latin typeface="Verdana"/>
                <a:cs typeface="Verdana"/>
              </a:rPr>
              <a:t>de</a:t>
            </a:r>
            <a:r>
              <a:rPr spc="-120" dirty="0">
                <a:latin typeface="Verdana"/>
                <a:cs typeface="Verdana"/>
              </a:rPr>
              <a:t> </a:t>
            </a:r>
            <a:r>
              <a:rPr spc="-55" dirty="0">
                <a:latin typeface="Verdana"/>
                <a:cs typeface="Verdana"/>
              </a:rPr>
              <a:t>CTeI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441319" y="803909"/>
            <a:ext cx="505333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Responsable: Dirección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de Gestión de Recursos de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1500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45" dirty="0">
                <a:solidFill>
                  <a:srgbClr val="FFFFFF"/>
                </a:solidFill>
                <a:latin typeface="Arial"/>
                <a:cs typeface="Arial"/>
              </a:rPr>
              <a:t>CTeI</a:t>
            </a:r>
            <a:endParaRPr sz="15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5496052" y="1586483"/>
          <a:ext cx="2176780" cy="21316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54479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M801PR17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58115" marR="150495" indent="63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Elaboración, reporte,  revisión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</a:t>
                      </a:r>
                      <a:r>
                        <a:rPr sz="1200" b="1" spc="-5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aprobación  del cargue de  ejecución de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los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proyectos del SGR  (Donde el Ministerio  sea un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ejecutor)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2583179" y="1586483"/>
          <a:ext cx="2498090" cy="20243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79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544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M801PR16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40335" marR="135255" indent="1270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 para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autorización de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las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órdenes de pago de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las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entidades ejecutoras de  naturaleza privada en el  sistema de presupuesto</a:t>
                      </a:r>
                      <a:r>
                        <a:rPr sz="1200" b="1" spc="-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giro de regalías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-SPGR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861694" marR="423545" indent="-4343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No </a:t>
                      </a:r>
                      <a:r>
                        <a:rPr sz="1200" spc="-10" dirty="0">
                          <a:latin typeface="Verdana"/>
                          <a:cs typeface="Verdana"/>
                        </a:rPr>
                        <a:t>tiene</a:t>
                      </a:r>
                      <a:r>
                        <a:rPr sz="1200" spc="-7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documentos  Asociados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7817866" y="1861057"/>
          <a:ext cx="2176780" cy="9353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9">
                <a:tc gridSpan="2">
                  <a:txBody>
                    <a:bodyPr/>
                    <a:lstStyle/>
                    <a:p>
                      <a:pPr marL="123189" marR="11430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M801PR19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7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Ejecución  estrategia Ideas para  el cambio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9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5266182" y="4036186"/>
          <a:ext cx="3102610" cy="22313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1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600">
                <a:tc gridSpan="2">
                  <a:txBody>
                    <a:bodyPr/>
                    <a:lstStyle/>
                    <a:p>
                      <a:pPr marL="116205" marR="108585" indent="-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M801PR21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 para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Supervisión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Seguimiento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</a:t>
                      </a:r>
                      <a:r>
                        <a:rPr sz="1200" b="1" spc="-6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Ejecución de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los Proyectos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Financiados con Recursos del  Sistema General de Regalías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SGR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Entidades de Carácter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Privado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57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2551176" y="4525264"/>
          <a:ext cx="2176780" cy="13011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584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M801PR20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19380" marR="113030" indent="63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  Liquidaciones  Convenios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</a:t>
                      </a:r>
                      <a:r>
                        <a:rPr sz="1200" b="1" spc="-7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Contratos  de CTeI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8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8770619" y="4661280"/>
          <a:ext cx="2498090" cy="9353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64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3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80">
                <a:tc gridSpan="2">
                  <a:txBody>
                    <a:bodyPr/>
                    <a:lstStyle/>
                    <a:p>
                      <a:pPr marL="147320" marR="137795" indent="220979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M801PR22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Fase de  evaluación de propuestas  en el marco de</a:t>
                      </a:r>
                      <a:r>
                        <a:rPr sz="1200" b="1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convenios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91639" y="124205"/>
            <a:ext cx="7945755" cy="1088390"/>
          </a:xfrm>
          <a:custGeom>
            <a:avLst/>
            <a:gdLst/>
            <a:ahLst/>
            <a:cxnLst/>
            <a:rect l="l" t="t" r="r" b="b"/>
            <a:pathLst>
              <a:path w="7945755" h="1088390">
                <a:moveTo>
                  <a:pt x="7764526" y="0"/>
                </a:moveTo>
                <a:lnTo>
                  <a:pt x="181356" y="0"/>
                </a:lnTo>
                <a:lnTo>
                  <a:pt x="133129" y="6475"/>
                </a:lnTo>
                <a:lnTo>
                  <a:pt x="89803" y="24750"/>
                </a:lnTo>
                <a:lnTo>
                  <a:pt x="53101" y="53101"/>
                </a:lnTo>
                <a:lnTo>
                  <a:pt x="24750" y="89803"/>
                </a:lnTo>
                <a:lnTo>
                  <a:pt x="6475" y="133129"/>
                </a:lnTo>
                <a:lnTo>
                  <a:pt x="0" y="181355"/>
                </a:lnTo>
                <a:lnTo>
                  <a:pt x="0" y="906526"/>
                </a:lnTo>
                <a:lnTo>
                  <a:pt x="6475" y="954708"/>
                </a:lnTo>
                <a:lnTo>
                  <a:pt x="24750" y="998022"/>
                </a:lnTo>
                <a:lnTo>
                  <a:pt x="53101" y="1034732"/>
                </a:lnTo>
                <a:lnTo>
                  <a:pt x="89803" y="1063102"/>
                </a:lnTo>
                <a:lnTo>
                  <a:pt x="133129" y="1081397"/>
                </a:lnTo>
                <a:lnTo>
                  <a:pt x="181356" y="1087882"/>
                </a:lnTo>
                <a:lnTo>
                  <a:pt x="7764526" y="1087882"/>
                </a:lnTo>
                <a:lnTo>
                  <a:pt x="7812698" y="1081397"/>
                </a:lnTo>
                <a:lnTo>
                  <a:pt x="7855989" y="1063102"/>
                </a:lnTo>
                <a:lnTo>
                  <a:pt x="7892669" y="1034732"/>
                </a:lnTo>
                <a:lnTo>
                  <a:pt x="7921008" y="998022"/>
                </a:lnTo>
                <a:lnTo>
                  <a:pt x="7939280" y="954708"/>
                </a:lnTo>
                <a:lnTo>
                  <a:pt x="7945755" y="906526"/>
                </a:lnTo>
                <a:lnTo>
                  <a:pt x="7945755" y="181355"/>
                </a:lnTo>
                <a:lnTo>
                  <a:pt x="7939280" y="133129"/>
                </a:lnTo>
                <a:lnTo>
                  <a:pt x="7921008" y="89803"/>
                </a:lnTo>
                <a:lnTo>
                  <a:pt x="7892669" y="53101"/>
                </a:lnTo>
                <a:lnTo>
                  <a:pt x="7855989" y="24750"/>
                </a:lnTo>
                <a:lnTo>
                  <a:pt x="7812698" y="6475"/>
                </a:lnTo>
                <a:lnTo>
                  <a:pt x="7764526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91639" y="124205"/>
            <a:ext cx="7945755" cy="1088390"/>
          </a:xfrm>
          <a:custGeom>
            <a:avLst/>
            <a:gdLst/>
            <a:ahLst/>
            <a:cxnLst/>
            <a:rect l="l" t="t" r="r" b="b"/>
            <a:pathLst>
              <a:path w="7945755" h="1088390">
                <a:moveTo>
                  <a:pt x="0" y="181355"/>
                </a:moveTo>
                <a:lnTo>
                  <a:pt x="6475" y="133129"/>
                </a:lnTo>
                <a:lnTo>
                  <a:pt x="24750" y="89803"/>
                </a:lnTo>
                <a:lnTo>
                  <a:pt x="53101" y="53101"/>
                </a:lnTo>
                <a:lnTo>
                  <a:pt x="89803" y="24750"/>
                </a:lnTo>
                <a:lnTo>
                  <a:pt x="133129" y="6475"/>
                </a:lnTo>
                <a:lnTo>
                  <a:pt x="181356" y="0"/>
                </a:lnTo>
                <a:lnTo>
                  <a:pt x="7764526" y="0"/>
                </a:lnTo>
                <a:lnTo>
                  <a:pt x="7812698" y="6475"/>
                </a:lnTo>
                <a:lnTo>
                  <a:pt x="7855989" y="24750"/>
                </a:lnTo>
                <a:lnTo>
                  <a:pt x="7892669" y="53101"/>
                </a:lnTo>
                <a:lnTo>
                  <a:pt x="7921008" y="89803"/>
                </a:lnTo>
                <a:lnTo>
                  <a:pt x="7939280" y="133129"/>
                </a:lnTo>
                <a:lnTo>
                  <a:pt x="7945755" y="181355"/>
                </a:lnTo>
                <a:lnTo>
                  <a:pt x="7945755" y="906526"/>
                </a:lnTo>
                <a:lnTo>
                  <a:pt x="7939280" y="954708"/>
                </a:lnTo>
                <a:lnTo>
                  <a:pt x="7921008" y="998022"/>
                </a:lnTo>
                <a:lnTo>
                  <a:pt x="7892669" y="1034732"/>
                </a:lnTo>
                <a:lnTo>
                  <a:pt x="7855989" y="1063102"/>
                </a:lnTo>
                <a:lnTo>
                  <a:pt x="7812698" y="1081397"/>
                </a:lnTo>
                <a:lnTo>
                  <a:pt x="7764526" y="1087882"/>
                </a:lnTo>
                <a:lnTo>
                  <a:pt x="181356" y="1087882"/>
                </a:lnTo>
                <a:lnTo>
                  <a:pt x="133129" y="1081397"/>
                </a:lnTo>
                <a:lnTo>
                  <a:pt x="89803" y="1063102"/>
                </a:lnTo>
                <a:lnTo>
                  <a:pt x="53101" y="1034732"/>
                </a:lnTo>
                <a:lnTo>
                  <a:pt x="24750" y="998022"/>
                </a:lnTo>
                <a:lnTo>
                  <a:pt x="6475" y="954708"/>
                </a:lnTo>
                <a:lnTo>
                  <a:pt x="0" y="906526"/>
                </a:lnTo>
                <a:lnTo>
                  <a:pt x="0" y="181355"/>
                </a:lnTo>
                <a:close/>
              </a:path>
            </a:pathLst>
          </a:custGeom>
          <a:ln w="19050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84577" y="228422"/>
            <a:ext cx="7160259" cy="641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GESTIÓN </a:t>
            </a:r>
            <a:r>
              <a:rPr dirty="0"/>
              <a:t>DE </a:t>
            </a:r>
            <a:r>
              <a:rPr spc="-5" dirty="0"/>
              <a:t>POLÍTICA </a:t>
            </a:r>
            <a:r>
              <a:rPr dirty="0"/>
              <a:t>DE</a:t>
            </a:r>
            <a:r>
              <a:rPr spc="-155" dirty="0"/>
              <a:t> </a:t>
            </a:r>
            <a:r>
              <a:rPr spc="-55" dirty="0"/>
              <a:t>CTeI</a:t>
            </a:r>
          </a:p>
          <a:p>
            <a:pPr algn="ctr">
              <a:lnSpc>
                <a:spcPct val="100000"/>
              </a:lnSpc>
              <a:spcBef>
                <a:spcPts val="40"/>
              </a:spcBef>
            </a:pPr>
            <a:r>
              <a:rPr dirty="0">
                <a:latin typeface="Verdana"/>
                <a:cs typeface="Verdana"/>
              </a:rPr>
              <a:t>M802 – </a:t>
            </a:r>
            <a:r>
              <a:rPr spc="-5" dirty="0">
                <a:latin typeface="Verdana"/>
                <a:cs typeface="Verdana"/>
              </a:rPr>
              <a:t>Gestión </a:t>
            </a:r>
            <a:r>
              <a:rPr spc="-25" dirty="0">
                <a:latin typeface="Verdana"/>
                <a:cs typeface="Verdana"/>
              </a:rPr>
              <a:t>Para </a:t>
            </a:r>
            <a:r>
              <a:rPr spc="-5" dirty="0">
                <a:latin typeface="Verdana"/>
                <a:cs typeface="Verdana"/>
              </a:rPr>
              <a:t>la </a:t>
            </a:r>
            <a:r>
              <a:rPr dirty="0">
                <a:latin typeface="Verdana"/>
                <a:cs typeface="Verdana"/>
              </a:rPr>
              <a:t>Asignación </a:t>
            </a:r>
            <a:r>
              <a:rPr spc="-15" dirty="0">
                <a:latin typeface="Verdana"/>
                <a:cs typeface="Verdana"/>
              </a:rPr>
              <a:t>para </a:t>
            </a:r>
            <a:r>
              <a:rPr spc="-10" dirty="0">
                <a:latin typeface="Verdana"/>
                <a:cs typeface="Verdana"/>
              </a:rPr>
              <a:t>la </a:t>
            </a:r>
            <a:r>
              <a:rPr spc="-55" dirty="0">
                <a:latin typeface="Verdana"/>
                <a:cs typeface="Verdana"/>
              </a:rPr>
              <a:t>CTeI </a:t>
            </a:r>
            <a:r>
              <a:rPr spc="-5" dirty="0">
                <a:latin typeface="Verdana"/>
                <a:cs typeface="Verdana"/>
              </a:rPr>
              <a:t>del</a:t>
            </a:r>
            <a:r>
              <a:rPr spc="10" dirty="0">
                <a:latin typeface="Verdana"/>
                <a:cs typeface="Verdana"/>
              </a:rPr>
              <a:t> </a:t>
            </a:r>
            <a:r>
              <a:rPr spc="-5" dirty="0">
                <a:latin typeface="Verdana"/>
                <a:cs typeface="Verdana"/>
              </a:rPr>
              <a:t>SGR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788409" y="841628"/>
            <a:ext cx="375285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Responsable: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Secretaría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Técnica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del</a:t>
            </a:r>
            <a:r>
              <a:rPr sz="15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OCAD</a:t>
            </a:r>
            <a:endParaRPr sz="15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4006722" y="1707007"/>
          <a:ext cx="2515870" cy="24815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3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2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200" spc="-2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Técnicos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9089517" y="1716785"/>
          <a:ext cx="2307590" cy="25527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67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200" spc="-2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Técnicos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2939033" y="4427854"/>
          <a:ext cx="2176780" cy="18497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54518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M802PR01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210820" marR="199390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Elaboración del plan  bienal de  convocatorias  públicas, abiertas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competitivas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asignación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para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  CTeI del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SGR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5527040" y="4402963"/>
          <a:ext cx="2176780" cy="194881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549">
                <a:tc gridSpan="2">
                  <a:txBody>
                    <a:bodyPr/>
                    <a:lstStyle/>
                    <a:p>
                      <a:pPr marL="92075" marR="85090" indent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M802PR03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Recepción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verificación de  requisitos de  programas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</a:t>
                      </a:r>
                      <a:r>
                        <a:rPr sz="1200" b="1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proyectos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financiar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con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recursos de ACTeI del  SGR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8115045" y="4415790"/>
          <a:ext cx="2176780" cy="194881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650">
                <a:tc gridSpan="2">
                  <a:txBody>
                    <a:bodyPr/>
                    <a:lstStyle/>
                    <a:p>
                      <a:pPr marL="130810" marR="122555" indent="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M802PR04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Gestión  del Órgano Colegiado  de Administración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Decisión (OCAD) de</a:t>
                      </a:r>
                      <a:r>
                        <a:rPr sz="1200" b="1" spc="-3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Asignación para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Ciencia,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Tecnología e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Innovación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" name="object 11"/>
          <p:cNvSpPr/>
          <p:nvPr/>
        </p:nvSpPr>
        <p:spPr>
          <a:xfrm>
            <a:off x="6930517" y="1610867"/>
            <a:ext cx="1910079" cy="1910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394460" y="1688845"/>
            <a:ext cx="1941956" cy="19419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242806" y="1390650"/>
            <a:ext cx="16814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hemos</a:t>
            </a:r>
            <a:r>
              <a:rPr sz="1200" spc="-60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091685" y="1428115"/>
            <a:ext cx="25438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 febrero</a:t>
            </a:r>
            <a:r>
              <a:rPr sz="1200" spc="-7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99335" y="12420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7169404" y="0"/>
                </a:moveTo>
                <a:lnTo>
                  <a:pt x="168656" y="0"/>
                </a:lnTo>
                <a:lnTo>
                  <a:pt x="123839" y="6028"/>
                </a:lnTo>
                <a:lnTo>
                  <a:pt x="83556" y="23038"/>
                </a:lnTo>
                <a:lnTo>
                  <a:pt x="49418" y="49418"/>
                </a:lnTo>
                <a:lnTo>
                  <a:pt x="23038" y="83556"/>
                </a:lnTo>
                <a:lnTo>
                  <a:pt x="6028" y="123839"/>
                </a:lnTo>
                <a:lnTo>
                  <a:pt x="0" y="168655"/>
                </a:lnTo>
                <a:lnTo>
                  <a:pt x="0" y="843407"/>
                </a:lnTo>
                <a:lnTo>
                  <a:pt x="6028" y="888276"/>
                </a:lnTo>
                <a:lnTo>
                  <a:pt x="23038" y="928595"/>
                </a:lnTo>
                <a:lnTo>
                  <a:pt x="49418" y="962755"/>
                </a:lnTo>
                <a:lnTo>
                  <a:pt x="83556" y="989146"/>
                </a:lnTo>
                <a:lnTo>
                  <a:pt x="123839" y="1006161"/>
                </a:lnTo>
                <a:lnTo>
                  <a:pt x="168656" y="1012190"/>
                </a:lnTo>
                <a:lnTo>
                  <a:pt x="7169404" y="1012190"/>
                </a:lnTo>
                <a:lnTo>
                  <a:pt x="7214264" y="1006161"/>
                </a:lnTo>
                <a:lnTo>
                  <a:pt x="7254559" y="989146"/>
                </a:lnTo>
                <a:lnTo>
                  <a:pt x="7288688" y="962755"/>
                </a:lnTo>
                <a:lnTo>
                  <a:pt x="7315049" y="928595"/>
                </a:lnTo>
                <a:lnTo>
                  <a:pt x="7332040" y="888276"/>
                </a:lnTo>
                <a:lnTo>
                  <a:pt x="7338059" y="843407"/>
                </a:lnTo>
                <a:lnTo>
                  <a:pt x="7338059" y="168655"/>
                </a:lnTo>
                <a:lnTo>
                  <a:pt x="7332040" y="123839"/>
                </a:lnTo>
                <a:lnTo>
                  <a:pt x="7315049" y="83556"/>
                </a:lnTo>
                <a:lnTo>
                  <a:pt x="7288688" y="49418"/>
                </a:lnTo>
                <a:lnTo>
                  <a:pt x="7254559" y="23038"/>
                </a:lnTo>
                <a:lnTo>
                  <a:pt x="7214264" y="6028"/>
                </a:lnTo>
                <a:lnTo>
                  <a:pt x="7169404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99335" y="12420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0" y="168655"/>
                </a:moveTo>
                <a:lnTo>
                  <a:pt x="6028" y="123839"/>
                </a:lnTo>
                <a:lnTo>
                  <a:pt x="23038" y="83556"/>
                </a:lnTo>
                <a:lnTo>
                  <a:pt x="49418" y="49418"/>
                </a:lnTo>
                <a:lnTo>
                  <a:pt x="83556" y="23038"/>
                </a:lnTo>
                <a:lnTo>
                  <a:pt x="123839" y="6028"/>
                </a:lnTo>
                <a:lnTo>
                  <a:pt x="168656" y="0"/>
                </a:lnTo>
                <a:lnTo>
                  <a:pt x="7169404" y="0"/>
                </a:lnTo>
                <a:lnTo>
                  <a:pt x="7214264" y="6028"/>
                </a:lnTo>
                <a:lnTo>
                  <a:pt x="7254559" y="23038"/>
                </a:lnTo>
                <a:lnTo>
                  <a:pt x="7288688" y="49418"/>
                </a:lnTo>
                <a:lnTo>
                  <a:pt x="7315049" y="83556"/>
                </a:lnTo>
                <a:lnTo>
                  <a:pt x="7332040" y="123839"/>
                </a:lnTo>
                <a:lnTo>
                  <a:pt x="7338059" y="168655"/>
                </a:lnTo>
                <a:lnTo>
                  <a:pt x="7338059" y="843407"/>
                </a:lnTo>
                <a:lnTo>
                  <a:pt x="7332040" y="888276"/>
                </a:lnTo>
                <a:lnTo>
                  <a:pt x="7315049" y="928595"/>
                </a:lnTo>
                <a:lnTo>
                  <a:pt x="7288688" y="962755"/>
                </a:lnTo>
                <a:lnTo>
                  <a:pt x="7254559" y="989146"/>
                </a:lnTo>
                <a:lnTo>
                  <a:pt x="7214264" y="1006161"/>
                </a:lnTo>
                <a:lnTo>
                  <a:pt x="7169404" y="1012190"/>
                </a:lnTo>
                <a:lnTo>
                  <a:pt x="168656" y="1012190"/>
                </a:lnTo>
                <a:lnTo>
                  <a:pt x="123839" y="1006161"/>
                </a:lnTo>
                <a:lnTo>
                  <a:pt x="83556" y="989146"/>
                </a:lnTo>
                <a:lnTo>
                  <a:pt x="49418" y="962755"/>
                </a:lnTo>
                <a:lnTo>
                  <a:pt x="23038" y="928595"/>
                </a:lnTo>
                <a:lnTo>
                  <a:pt x="6028" y="888276"/>
                </a:lnTo>
                <a:lnTo>
                  <a:pt x="0" y="843407"/>
                </a:lnTo>
                <a:lnTo>
                  <a:pt x="0" y="168655"/>
                </a:lnTo>
                <a:close/>
              </a:path>
            </a:pathLst>
          </a:custGeom>
          <a:ln w="19049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2804" rIns="0" bIns="0" rtlCol="0">
            <a:spAutoFit/>
          </a:bodyPr>
          <a:lstStyle/>
          <a:p>
            <a:pPr marL="207645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APOYO</a:t>
            </a:r>
            <a:r>
              <a:rPr spc="-20" dirty="0"/>
              <a:t> </a:t>
            </a:r>
            <a:r>
              <a:rPr dirty="0"/>
              <a:t>INSTITUCIONAL</a:t>
            </a:r>
          </a:p>
          <a:p>
            <a:pPr marL="207645" algn="ctr">
              <a:lnSpc>
                <a:spcPct val="100000"/>
              </a:lnSpc>
              <a:spcBef>
                <a:spcPts val="40"/>
              </a:spcBef>
            </a:pPr>
            <a:r>
              <a:rPr dirty="0">
                <a:latin typeface="Verdana"/>
                <a:cs typeface="Verdana"/>
              </a:rPr>
              <a:t>A201 – </a:t>
            </a:r>
            <a:r>
              <a:rPr spc="-5" dirty="0">
                <a:latin typeface="Verdana"/>
                <a:cs typeface="Verdana"/>
              </a:rPr>
              <a:t>Gestión </a:t>
            </a:r>
            <a:r>
              <a:rPr dirty="0">
                <a:latin typeface="Verdana"/>
                <a:cs typeface="Verdana"/>
              </a:rPr>
              <a:t>de </a:t>
            </a:r>
            <a:r>
              <a:rPr spc="-40" dirty="0">
                <a:latin typeface="Verdana"/>
                <a:cs typeface="Verdana"/>
              </a:rPr>
              <a:t>Talento</a:t>
            </a:r>
            <a:r>
              <a:rPr spc="-70" dirty="0">
                <a:latin typeface="Verdana"/>
                <a:cs typeface="Verdana"/>
              </a:rPr>
              <a:t> </a:t>
            </a:r>
            <a:r>
              <a:rPr dirty="0">
                <a:latin typeface="Verdana"/>
                <a:cs typeface="Verdana"/>
              </a:rPr>
              <a:t>Humano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095369" y="803909"/>
            <a:ext cx="374269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Responsable: Dirección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de </a:t>
            </a:r>
            <a:r>
              <a:rPr sz="1500" spc="-25" dirty="0">
                <a:solidFill>
                  <a:srgbClr val="FFFFFF"/>
                </a:solidFill>
                <a:latin typeface="Arial"/>
                <a:cs typeface="Arial"/>
              </a:rPr>
              <a:t>Talento</a:t>
            </a:r>
            <a:r>
              <a:rPr sz="15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Humano</a:t>
            </a:r>
            <a:endParaRPr sz="15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4006722" y="1707007"/>
          <a:ext cx="2515870" cy="24815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3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2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63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Protocolo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116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9062973" y="1663573"/>
          <a:ext cx="2388870" cy="25527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88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16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Protocolo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65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121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1388110" y="4263135"/>
          <a:ext cx="2176780" cy="20643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80">
                <a:tc gridSpan="2">
                  <a:txBody>
                    <a:bodyPr/>
                    <a:lstStyle/>
                    <a:p>
                      <a:pPr marL="142240" marR="13398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A201PR01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6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Selección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Vinculación de  Personal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206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9089517" y="4490592"/>
          <a:ext cx="2176780" cy="16198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79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 gridSpan="2">
                  <a:txBody>
                    <a:bodyPr/>
                    <a:lstStyle/>
                    <a:p>
                      <a:pPr marL="180975" marR="173990" indent="36576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  Asociados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al</a:t>
                      </a:r>
                      <a:r>
                        <a:rPr sz="1200" b="1" spc="-7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Proceso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607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Protocolo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168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object 10"/>
          <p:cNvSpPr/>
          <p:nvPr/>
        </p:nvSpPr>
        <p:spPr>
          <a:xfrm>
            <a:off x="6930517" y="1610867"/>
            <a:ext cx="1910079" cy="1910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394460" y="1688845"/>
            <a:ext cx="1941956" cy="19419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/>
        </p:nvGraphicFramePr>
        <p:xfrm>
          <a:off x="3976751" y="4547108"/>
          <a:ext cx="2176780" cy="16668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574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A201PR02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02870" marR="95885" indent="2540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Evaluación de  desempeño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laboral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para servidores  públicos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acuerdos</a:t>
                      </a:r>
                      <a:r>
                        <a:rPr sz="1200" b="1" spc="-9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gestión para 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gerentes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públicos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3" name="object 13"/>
          <p:cNvGraphicFramePr>
            <a:graphicFrameLocks noGrp="1"/>
          </p:cNvGraphicFramePr>
          <p:nvPr/>
        </p:nvGraphicFramePr>
        <p:xfrm>
          <a:off x="6503543" y="4547108"/>
          <a:ext cx="2176780" cy="14001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2960">
                <a:tc grid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A201PR03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49225" marR="14033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Liquidación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pago</a:t>
                      </a:r>
                      <a:r>
                        <a:rPr sz="1200" b="1" spc="-7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nómina, 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seguridad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social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</a:t>
                      </a:r>
                      <a:r>
                        <a:rPr sz="1200" b="1" spc="-5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parafiscales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06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" name="object 14"/>
          <p:cNvSpPr txBox="1"/>
          <p:nvPr/>
        </p:nvSpPr>
        <p:spPr>
          <a:xfrm>
            <a:off x="9242806" y="1390650"/>
            <a:ext cx="16814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hemos</a:t>
            </a:r>
            <a:r>
              <a:rPr sz="1200" spc="-60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091685" y="1428115"/>
            <a:ext cx="25438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 febrero</a:t>
            </a:r>
            <a:r>
              <a:rPr sz="1200" spc="-7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99335" y="12420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7169404" y="0"/>
                </a:moveTo>
                <a:lnTo>
                  <a:pt x="168656" y="0"/>
                </a:lnTo>
                <a:lnTo>
                  <a:pt x="123839" y="6028"/>
                </a:lnTo>
                <a:lnTo>
                  <a:pt x="83556" y="23038"/>
                </a:lnTo>
                <a:lnTo>
                  <a:pt x="49418" y="49418"/>
                </a:lnTo>
                <a:lnTo>
                  <a:pt x="23038" y="83556"/>
                </a:lnTo>
                <a:lnTo>
                  <a:pt x="6028" y="123839"/>
                </a:lnTo>
                <a:lnTo>
                  <a:pt x="0" y="168655"/>
                </a:lnTo>
                <a:lnTo>
                  <a:pt x="0" y="843407"/>
                </a:lnTo>
                <a:lnTo>
                  <a:pt x="6028" y="888276"/>
                </a:lnTo>
                <a:lnTo>
                  <a:pt x="23038" y="928595"/>
                </a:lnTo>
                <a:lnTo>
                  <a:pt x="49418" y="962755"/>
                </a:lnTo>
                <a:lnTo>
                  <a:pt x="83556" y="989146"/>
                </a:lnTo>
                <a:lnTo>
                  <a:pt x="123839" y="1006161"/>
                </a:lnTo>
                <a:lnTo>
                  <a:pt x="168656" y="1012190"/>
                </a:lnTo>
                <a:lnTo>
                  <a:pt x="7169404" y="1012190"/>
                </a:lnTo>
                <a:lnTo>
                  <a:pt x="7214264" y="1006161"/>
                </a:lnTo>
                <a:lnTo>
                  <a:pt x="7254559" y="989146"/>
                </a:lnTo>
                <a:lnTo>
                  <a:pt x="7288688" y="962755"/>
                </a:lnTo>
                <a:lnTo>
                  <a:pt x="7315049" y="928595"/>
                </a:lnTo>
                <a:lnTo>
                  <a:pt x="7332040" y="888276"/>
                </a:lnTo>
                <a:lnTo>
                  <a:pt x="7338059" y="843407"/>
                </a:lnTo>
                <a:lnTo>
                  <a:pt x="7338059" y="168655"/>
                </a:lnTo>
                <a:lnTo>
                  <a:pt x="7332040" y="123839"/>
                </a:lnTo>
                <a:lnTo>
                  <a:pt x="7315049" y="83556"/>
                </a:lnTo>
                <a:lnTo>
                  <a:pt x="7288688" y="49418"/>
                </a:lnTo>
                <a:lnTo>
                  <a:pt x="7254559" y="23038"/>
                </a:lnTo>
                <a:lnTo>
                  <a:pt x="7214264" y="6028"/>
                </a:lnTo>
                <a:lnTo>
                  <a:pt x="7169404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99335" y="12420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0" y="168655"/>
                </a:moveTo>
                <a:lnTo>
                  <a:pt x="6028" y="123839"/>
                </a:lnTo>
                <a:lnTo>
                  <a:pt x="23038" y="83556"/>
                </a:lnTo>
                <a:lnTo>
                  <a:pt x="49418" y="49418"/>
                </a:lnTo>
                <a:lnTo>
                  <a:pt x="83556" y="23038"/>
                </a:lnTo>
                <a:lnTo>
                  <a:pt x="123839" y="6028"/>
                </a:lnTo>
                <a:lnTo>
                  <a:pt x="168656" y="0"/>
                </a:lnTo>
                <a:lnTo>
                  <a:pt x="7169404" y="0"/>
                </a:lnTo>
                <a:lnTo>
                  <a:pt x="7214264" y="6028"/>
                </a:lnTo>
                <a:lnTo>
                  <a:pt x="7254559" y="23038"/>
                </a:lnTo>
                <a:lnTo>
                  <a:pt x="7288688" y="49418"/>
                </a:lnTo>
                <a:lnTo>
                  <a:pt x="7315049" y="83556"/>
                </a:lnTo>
                <a:lnTo>
                  <a:pt x="7332040" y="123839"/>
                </a:lnTo>
                <a:lnTo>
                  <a:pt x="7338059" y="168655"/>
                </a:lnTo>
                <a:lnTo>
                  <a:pt x="7338059" y="843407"/>
                </a:lnTo>
                <a:lnTo>
                  <a:pt x="7332040" y="888276"/>
                </a:lnTo>
                <a:lnTo>
                  <a:pt x="7315049" y="928595"/>
                </a:lnTo>
                <a:lnTo>
                  <a:pt x="7288688" y="962755"/>
                </a:lnTo>
                <a:lnTo>
                  <a:pt x="7254559" y="989146"/>
                </a:lnTo>
                <a:lnTo>
                  <a:pt x="7214264" y="1006161"/>
                </a:lnTo>
                <a:lnTo>
                  <a:pt x="7169404" y="1012190"/>
                </a:lnTo>
                <a:lnTo>
                  <a:pt x="168656" y="1012190"/>
                </a:lnTo>
                <a:lnTo>
                  <a:pt x="123839" y="1006161"/>
                </a:lnTo>
                <a:lnTo>
                  <a:pt x="83556" y="989146"/>
                </a:lnTo>
                <a:lnTo>
                  <a:pt x="49418" y="962755"/>
                </a:lnTo>
                <a:lnTo>
                  <a:pt x="23038" y="928595"/>
                </a:lnTo>
                <a:lnTo>
                  <a:pt x="6028" y="888276"/>
                </a:lnTo>
                <a:lnTo>
                  <a:pt x="0" y="843407"/>
                </a:lnTo>
                <a:lnTo>
                  <a:pt x="0" y="168655"/>
                </a:lnTo>
                <a:close/>
              </a:path>
            </a:pathLst>
          </a:custGeom>
          <a:ln w="19049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2804" rIns="0" bIns="0" rtlCol="0">
            <a:spAutoFit/>
          </a:bodyPr>
          <a:lstStyle/>
          <a:p>
            <a:pPr marL="207645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APOYO</a:t>
            </a:r>
            <a:r>
              <a:rPr spc="-20" dirty="0"/>
              <a:t> </a:t>
            </a:r>
            <a:r>
              <a:rPr dirty="0"/>
              <a:t>INSTITUCIONAL</a:t>
            </a:r>
          </a:p>
          <a:p>
            <a:pPr marL="207645" algn="ctr">
              <a:lnSpc>
                <a:spcPct val="100000"/>
              </a:lnSpc>
              <a:spcBef>
                <a:spcPts val="40"/>
              </a:spcBef>
            </a:pPr>
            <a:r>
              <a:rPr dirty="0">
                <a:latin typeface="Verdana"/>
                <a:cs typeface="Verdana"/>
              </a:rPr>
              <a:t>A201 – </a:t>
            </a:r>
            <a:r>
              <a:rPr spc="-5" dirty="0">
                <a:latin typeface="Verdana"/>
                <a:cs typeface="Verdana"/>
              </a:rPr>
              <a:t>Gestión </a:t>
            </a:r>
            <a:r>
              <a:rPr dirty="0">
                <a:latin typeface="Verdana"/>
                <a:cs typeface="Verdana"/>
              </a:rPr>
              <a:t>de </a:t>
            </a:r>
            <a:r>
              <a:rPr spc="-40" dirty="0">
                <a:latin typeface="Verdana"/>
                <a:cs typeface="Verdana"/>
              </a:rPr>
              <a:t>Talento</a:t>
            </a:r>
            <a:r>
              <a:rPr spc="-70" dirty="0">
                <a:latin typeface="Verdana"/>
                <a:cs typeface="Verdana"/>
              </a:rPr>
              <a:t> </a:t>
            </a:r>
            <a:r>
              <a:rPr dirty="0">
                <a:latin typeface="Verdana"/>
                <a:cs typeface="Verdana"/>
              </a:rPr>
              <a:t>Humano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095369" y="803909"/>
            <a:ext cx="374269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Responsable: Dirección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de </a:t>
            </a:r>
            <a:r>
              <a:rPr sz="1500" spc="-25" dirty="0">
                <a:solidFill>
                  <a:srgbClr val="FFFFFF"/>
                </a:solidFill>
                <a:latin typeface="Arial"/>
                <a:cs typeface="Arial"/>
              </a:rPr>
              <a:t>Talento</a:t>
            </a:r>
            <a:r>
              <a:rPr sz="15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Humano</a:t>
            </a:r>
            <a:endParaRPr sz="15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1183093" y="1749679"/>
          <a:ext cx="2176780" cy="10344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 gridSpan="2">
                  <a:txBody>
                    <a:bodyPr/>
                    <a:lstStyle/>
                    <a:p>
                      <a:pPr marL="707390" marR="145415" indent="-55499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A201PR04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Retiro</a:t>
                      </a:r>
                      <a:r>
                        <a:rPr sz="1200" b="1" spc="-6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personal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3646678" y="1385697"/>
          <a:ext cx="2218690" cy="21577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79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7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5839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A201PR05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08585" marR="101600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Formulación,</a:t>
                      </a:r>
                      <a:r>
                        <a:rPr sz="1200" b="1" spc="-6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ejecución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seguimiento del Plan  Institucional de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Capacitación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6110223" y="1631823"/>
          <a:ext cx="2176780" cy="16827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296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A201PR06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13664" marR="105410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Elaboración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ejecución del Plan de  Bienestar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</a:t>
                      </a:r>
                      <a:r>
                        <a:rPr sz="1200" b="1" spc="-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Incentivos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8712961" y="1631823"/>
          <a:ext cx="2176780" cy="17659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8719">
                <a:tc grid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A201PR07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04775" marR="97155" indent="63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Identificación de  peligros, valoración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riesgos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determinación de  controles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3646678" y="3645789"/>
          <a:ext cx="2176780" cy="9353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8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A201PR09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386715" marR="37846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Inspecciones</a:t>
                      </a:r>
                      <a:r>
                        <a:rPr sz="1200" b="1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seguridad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6089650" y="3460750"/>
          <a:ext cx="2176780" cy="1118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2960">
                <a:tc gridSpan="2">
                  <a:txBody>
                    <a:bodyPr/>
                    <a:lstStyle/>
                    <a:p>
                      <a:pPr marL="129539" marR="12065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A201PR10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Reporte</a:t>
                      </a:r>
                      <a:r>
                        <a:rPr sz="1200" b="1" spc="-6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investigación de  accidentes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incidentes de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trabajo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object 12"/>
          <p:cNvGraphicFramePr>
            <a:graphicFrameLocks noGrp="1"/>
          </p:cNvGraphicFramePr>
          <p:nvPr/>
        </p:nvGraphicFramePr>
        <p:xfrm>
          <a:off x="8712961" y="3645789"/>
          <a:ext cx="2176780" cy="9271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57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A201PR11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Prima</a:t>
                      </a:r>
                      <a:r>
                        <a:rPr sz="1200" b="1" spc="-3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méritos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708660" marR="260985" indent="-44069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No </a:t>
                      </a:r>
                      <a:r>
                        <a:rPr sz="1200" spc="-10" dirty="0">
                          <a:latin typeface="Verdana"/>
                          <a:cs typeface="Verdana"/>
                        </a:rPr>
                        <a:t>tiene</a:t>
                      </a:r>
                      <a:r>
                        <a:rPr sz="1200" spc="-7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documentos  asociados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3" name="object 13"/>
          <p:cNvGraphicFramePr>
            <a:graphicFrameLocks noGrp="1"/>
          </p:cNvGraphicFramePr>
          <p:nvPr/>
        </p:nvGraphicFramePr>
        <p:xfrm>
          <a:off x="1183093" y="3371469"/>
          <a:ext cx="2176780" cy="3073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599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A201PR08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92405" marR="184150" indent="63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Identificación,  actualización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verificación de  requisitos legales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en  seguridad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salud</a:t>
                      </a:r>
                      <a:r>
                        <a:rPr sz="1200" b="1" spc="-9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en  el trabajo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90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2713">
                <a:tc gridSpan="2">
                  <a:txBody>
                    <a:bodyPr/>
                    <a:lstStyle/>
                    <a:p>
                      <a:pPr marL="168275" marR="159385" indent="-3175"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A201PR12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Entrega  de elementos de  protección personal</a:t>
                      </a:r>
                      <a:r>
                        <a:rPr sz="1200" b="1" spc="-6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EPP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4" name="object 14"/>
          <p:cNvGraphicFramePr>
            <a:graphicFrameLocks noGrp="1"/>
          </p:cNvGraphicFramePr>
          <p:nvPr/>
        </p:nvGraphicFramePr>
        <p:xfrm>
          <a:off x="3646678" y="5189854"/>
          <a:ext cx="2176780" cy="11099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57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001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A201PR13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Evaluaciones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médicas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ocupacionales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708025" marR="261620" indent="-44069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No </a:t>
                      </a:r>
                      <a:r>
                        <a:rPr sz="1200" spc="-10" dirty="0">
                          <a:latin typeface="Verdana"/>
                          <a:cs typeface="Verdana"/>
                        </a:rPr>
                        <a:t>tiene</a:t>
                      </a:r>
                      <a:r>
                        <a:rPr sz="1200" spc="-7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documentos  asociados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5" name="object 15"/>
          <p:cNvGraphicFramePr>
            <a:graphicFrameLocks noGrp="1"/>
          </p:cNvGraphicFramePr>
          <p:nvPr/>
        </p:nvGraphicFramePr>
        <p:xfrm>
          <a:off x="6089650" y="4678934"/>
          <a:ext cx="2176780" cy="17659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79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8758">
                <a:tc grid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A201PR14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36525" marR="129539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 para</a:t>
                      </a:r>
                      <a:r>
                        <a:rPr sz="1200" b="1" spc="-6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Convocatoria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Selección de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los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Mejores Equipos de  Trabajo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R="132715" algn="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R="132715" algn="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" name="object 16"/>
          <p:cNvGraphicFramePr>
            <a:graphicFrameLocks noGrp="1"/>
          </p:cNvGraphicFramePr>
          <p:nvPr/>
        </p:nvGraphicFramePr>
        <p:xfrm>
          <a:off x="8712961" y="4989703"/>
          <a:ext cx="2176780" cy="13011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5814">
                <a:tc grid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A201PR16</a:t>
                      </a:r>
                      <a:r>
                        <a:rPr sz="1200" b="1" spc="-8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208915" marR="199390" indent="-190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 de  Encargos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Provisionales</a:t>
                      </a:r>
                      <a:r>
                        <a:rPr sz="1200" b="1" spc="-3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Planta  de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Personal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99335" y="12420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7169404" y="0"/>
                </a:moveTo>
                <a:lnTo>
                  <a:pt x="168656" y="0"/>
                </a:lnTo>
                <a:lnTo>
                  <a:pt x="123839" y="6028"/>
                </a:lnTo>
                <a:lnTo>
                  <a:pt x="83556" y="23038"/>
                </a:lnTo>
                <a:lnTo>
                  <a:pt x="49418" y="49418"/>
                </a:lnTo>
                <a:lnTo>
                  <a:pt x="23038" y="83556"/>
                </a:lnTo>
                <a:lnTo>
                  <a:pt x="6028" y="123839"/>
                </a:lnTo>
                <a:lnTo>
                  <a:pt x="0" y="168655"/>
                </a:lnTo>
                <a:lnTo>
                  <a:pt x="0" y="843407"/>
                </a:lnTo>
                <a:lnTo>
                  <a:pt x="6028" y="888276"/>
                </a:lnTo>
                <a:lnTo>
                  <a:pt x="23038" y="928595"/>
                </a:lnTo>
                <a:lnTo>
                  <a:pt x="49418" y="962755"/>
                </a:lnTo>
                <a:lnTo>
                  <a:pt x="83556" y="989146"/>
                </a:lnTo>
                <a:lnTo>
                  <a:pt x="123839" y="1006161"/>
                </a:lnTo>
                <a:lnTo>
                  <a:pt x="168656" y="1012190"/>
                </a:lnTo>
                <a:lnTo>
                  <a:pt x="7169404" y="1012190"/>
                </a:lnTo>
                <a:lnTo>
                  <a:pt x="7214264" y="1006161"/>
                </a:lnTo>
                <a:lnTo>
                  <a:pt x="7254559" y="989146"/>
                </a:lnTo>
                <a:lnTo>
                  <a:pt x="7288688" y="962755"/>
                </a:lnTo>
                <a:lnTo>
                  <a:pt x="7315049" y="928595"/>
                </a:lnTo>
                <a:lnTo>
                  <a:pt x="7332040" y="888276"/>
                </a:lnTo>
                <a:lnTo>
                  <a:pt x="7338059" y="843407"/>
                </a:lnTo>
                <a:lnTo>
                  <a:pt x="7338059" y="168655"/>
                </a:lnTo>
                <a:lnTo>
                  <a:pt x="7332040" y="123839"/>
                </a:lnTo>
                <a:lnTo>
                  <a:pt x="7315049" y="83556"/>
                </a:lnTo>
                <a:lnTo>
                  <a:pt x="7288688" y="49418"/>
                </a:lnTo>
                <a:lnTo>
                  <a:pt x="7254559" y="23038"/>
                </a:lnTo>
                <a:lnTo>
                  <a:pt x="7214264" y="6028"/>
                </a:lnTo>
                <a:lnTo>
                  <a:pt x="7169404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99335" y="12420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0" y="168655"/>
                </a:moveTo>
                <a:lnTo>
                  <a:pt x="6028" y="123839"/>
                </a:lnTo>
                <a:lnTo>
                  <a:pt x="23038" y="83556"/>
                </a:lnTo>
                <a:lnTo>
                  <a:pt x="49418" y="49418"/>
                </a:lnTo>
                <a:lnTo>
                  <a:pt x="83556" y="23038"/>
                </a:lnTo>
                <a:lnTo>
                  <a:pt x="123839" y="6028"/>
                </a:lnTo>
                <a:lnTo>
                  <a:pt x="168656" y="0"/>
                </a:lnTo>
                <a:lnTo>
                  <a:pt x="7169404" y="0"/>
                </a:lnTo>
                <a:lnTo>
                  <a:pt x="7214264" y="6028"/>
                </a:lnTo>
                <a:lnTo>
                  <a:pt x="7254559" y="23038"/>
                </a:lnTo>
                <a:lnTo>
                  <a:pt x="7288688" y="49418"/>
                </a:lnTo>
                <a:lnTo>
                  <a:pt x="7315049" y="83556"/>
                </a:lnTo>
                <a:lnTo>
                  <a:pt x="7332040" y="123839"/>
                </a:lnTo>
                <a:lnTo>
                  <a:pt x="7338059" y="168655"/>
                </a:lnTo>
                <a:lnTo>
                  <a:pt x="7338059" y="843407"/>
                </a:lnTo>
                <a:lnTo>
                  <a:pt x="7332040" y="888276"/>
                </a:lnTo>
                <a:lnTo>
                  <a:pt x="7315049" y="928595"/>
                </a:lnTo>
                <a:lnTo>
                  <a:pt x="7288688" y="962755"/>
                </a:lnTo>
                <a:lnTo>
                  <a:pt x="7254559" y="989146"/>
                </a:lnTo>
                <a:lnTo>
                  <a:pt x="7214264" y="1006161"/>
                </a:lnTo>
                <a:lnTo>
                  <a:pt x="7169404" y="1012190"/>
                </a:lnTo>
                <a:lnTo>
                  <a:pt x="168656" y="1012190"/>
                </a:lnTo>
                <a:lnTo>
                  <a:pt x="123839" y="1006161"/>
                </a:lnTo>
                <a:lnTo>
                  <a:pt x="83556" y="989146"/>
                </a:lnTo>
                <a:lnTo>
                  <a:pt x="49418" y="962755"/>
                </a:lnTo>
                <a:lnTo>
                  <a:pt x="23038" y="928595"/>
                </a:lnTo>
                <a:lnTo>
                  <a:pt x="6028" y="888276"/>
                </a:lnTo>
                <a:lnTo>
                  <a:pt x="0" y="843407"/>
                </a:lnTo>
                <a:lnTo>
                  <a:pt x="0" y="168655"/>
                </a:lnTo>
                <a:close/>
              </a:path>
            </a:pathLst>
          </a:custGeom>
          <a:ln w="19049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2804" rIns="0" bIns="0" rtlCol="0">
            <a:spAutoFit/>
          </a:bodyPr>
          <a:lstStyle/>
          <a:p>
            <a:pPr marL="207645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APOYO</a:t>
            </a:r>
            <a:r>
              <a:rPr spc="-20" dirty="0"/>
              <a:t> </a:t>
            </a:r>
            <a:r>
              <a:rPr dirty="0"/>
              <a:t>INSTITUCIONAL</a:t>
            </a:r>
          </a:p>
          <a:p>
            <a:pPr marL="207645" algn="ctr">
              <a:lnSpc>
                <a:spcPct val="100000"/>
              </a:lnSpc>
              <a:spcBef>
                <a:spcPts val="40"/>
              </a:spcBef>
            </a:pPr>
            <a:r>
              <a:rPr dirty="0">
                <a:latin typeface="Verdana"/>
                <a:cs typeface="Verdana"/>
              </a:rPr>
              <a:t>A201 – </a:t>
            </a:r>
            <a:r>
              <a:rPr spc="-5" dirty="0">
                <a:latin typeface="Verdana"/>
                <a:cs typeface="Verdana"/>
              </a:rPr>
              <a:t>Gestión </a:t>
            </a:r>
            <a:r>
              <a:rPr dirty="0">
                <a:latin typeface="Verdana"/>
                <a:cs typeface="Verdana"/>
              </a:rPr>
              <a:t>de </a:t>
            </a:r>
            <a:r>
              <a:rPr spc="-40" dirty="0">
                <a:latin typeface="Verdana"/>
                <a:cs typeface="Verdana"/>
              </a:rPr>
              <a:t>Talento</a:t>
            </a:r>
            <a:r>
              <a:rPr spc="-70" dirty="0">
                <a:latin typeface="Verdana"/>
                <a:cs typeface="Verdana"/>
              </a:rPr>
              <a:t> </a:t>
            </a:r>
            <a:r>
              <a:rPr dirty="0">
                <a:latin typeface="Verdana"/>
                <a:cs typeface="Verdana"/>
              </a:rPr>
              <a:t>Humano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095369" y="803909"/>
            <a:ext cx="374269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Responsable: Dirección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de </a:t>
            </a:r>
            <a:r>
              <a:rPr sz="1500" spc="-25" dirty="0">
                <a:solidFill>
                  <a:srgbClr val="FFFFFF"/>
                </a:solidFill>
                <a:latin typeface="Arial"/>
                <a:cs typeface="Arial"/>
              </a:rPr>
              <a:t>Talento</a:t>
            </a:r>
            <a:r>
              <a:rPr sz="15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Humano</a:t>
            </a:r>
            <a:endParaRPr sz="15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1592199" y="1847595"/>
          <a:ext cx="2176780" cy="1118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2959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A201PR17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66370" marR="160655" indent="317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 de  Consulta de</a:t>
                      </a:r>
                      <a:r>
                        <a:rPr sz="1200" b="1" spc="-7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Historias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laborales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4812538" y="1939035"/>
          <a:ext cx="2176780" cy="9353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9">
                <a:tc gridSpan="2">
                  <a:txBody>
                    <a:bodyPr/>
                    <a:lstStyle/>
                    <a:p>
                      <a:pPr marL="173355" marR="1657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A201PR18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6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Solicitud  de comisiones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al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exterior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2980817" y="3709542"/>
          <a:ext cx="2176780" cy="11099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57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A201PR20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44145" marR="135890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Asignación de</a:t>
                      </a:r>
                      <a:r>
                        <a:rPr sz="1200" b="1" spc="-5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Apoyos  Educativos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No </a:t>
                      </a:r>
                      <a:r>
                        <a:rPr sz="1200" spc="-10" dirty="0">
                          <a:latin typeface="Verdana"/>
                          <a:cs typeface="Verdana"/>
                        </a:rPr>
                        <a:t>tiene</a:t>
                      </a:r>
                      <a:r>
                        <a:rPr sz="1200" spc="-2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asociados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8383016" y="1932558"/>
          <a:ext cx="2176780" cy="1118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2960">
                <a:tc gridSpan="2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A201PR19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458470" marR="450850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Vinculación</a:t>
                      </a:r>
                      <a:r>
                        <a:rPr sz="1200" b="1" spc="-10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practicantes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judicantes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6780783" y="3712209"/>
          <a:ext cx="2176780" cy="1118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2959">
                <a:tc grid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A201PR21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24460" marR="117475" indent="-63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Teletrabajo Ministerio  de Ciencia,</a:t>
                      </a:r>
                      <a:r>
                        <a:rPr sz="1200" b="1" spc="-5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Tecnología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Innovación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37360" y="195706"/>
            <a:ext cx="7891145" cy="1012190"/>
          </a:xfrm>
          <a:custGeom>
            <a:avLst/>
            <a:gdLst/>
            <a:ahLst/>
            <a:cxnLst/>
            <a:rect l="l" t="t" r="r" b="b"/>
            <a:pathLst>
              <a:path w="7891145" h="1012190">
                <a:moveTo>
                  <a:pt x="7722234" y="0"/>
                </a:moveTo>
                <a:lnTo>
                  <a:pt x="168656" y="0"/>
                </a:lnTo>
                <a:lnTo>
                  <a:pt x="123839" y="6028"/>
                </a:lnTo>
                <a:lnTo>
                  <a:pt x="83556" y="23043"/>
                </a:lnTo>
                <a:lnTo>
                  <a:pt x="49418" y="49434"/>
                </a:lnTo>
                <a:lnTo>
                  <a:pt x="23038" y="83594"/>
                </a:lnTo>
                <a:lnTo>
                  <a:pt x="6028" y="123913"/>
                </a:lnTo>
                <a:lnTo>
                  <a:pt x="0" y="168783"/>
                </a:lnTo>
                <a:lnTo>
                  <a:pt x="0" y="843407"/>
                </a:lnTo>
                <a:lnTo>
                  <a:pt x="6028" y="888276"/>
                </a:lnTo>
                <a:lnTo>
                  <a:pt x="23038" y="928595"/>
                </a:lnTo>
                <a:lnTo>
                  <a:pt x="49418" y="962755"/>
                </a:lnTo>
                <a:lnTo>
                  <a:pt x="83556" y="989146"/>
                </a:lnTo>
                <a:lnTo>
                  <a:pt x="123839" y="1006161"/>
                </a:lnTo>
                <a:lnTo>
                  <a:pt x="168656" y="1012190"/>
                </a:lnTo>
                <a:lnTo>
                  <a:pt x="7722234" y="1012190"/>
                </a:lnTo>
                <a:lnTo>
                  <a:pt x="7767095" y="1006161"/>
                </a:lnTo>
                <a:lnTo>
                  <a:pt x="7807390" y="989146"/>
                </a:lnTo>
                <a:lnTo>
                  <a:pt x="7841519" y="962755"/>
                </a:lnTo>
                <a:lnTo>
                  <a:pt x="7867880" y="928595"/>
                </a:lnTo>
                <a:lnTo>
                  <a:pt x="7884871" y="888276"/>
                </a:lnTo>
                <a:lnTo>
                  <a:pt x="7890890" y="843407"/>
                </a:lnTo>
                <a:lnTo>
                  <a:pt x="7890890" y="168783"/>
                </a:lnTo>
                <a:lnTo>
                  <a:pt x="7884871" y="123913"/>
                </a:lnTo>
                <a:lnTo>
                  <a:pt x="7867880" y="83594"/>
                </a:lnTo>
                <a:lnTo>
                  <a:pt x="7841519" y="49434"/>
                </a:lnTo>
                <a:lnTo>
                  <a:pt x="7807390" y="23043"/>
                </a:lnTo>
                <a:lnTo>
                  <a:pt x="7767095" y="6028"/>
                </a:lnTo>
                <a:lnTo>
                  <a:pt x="7722234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37360" y="195706"/>
            <a:ext cx="7891145" cy="1012190"/>
          </a:xfrm>
          <a:custGeom>
            <a:avLst/>
            <a:gdLst/>
            <a:ahLst/>
            <a:cxnLst/>
            <a:rect l="l" t="t" r="r" b="b"/>
            <a:pathLst>
              <a:path w="7891145" h="1012190">
                <a:moveTo>
                  <a:pt x="0" y="168783"/>
                </a:moveTo>
                <a:lnTo>
                  <a:pt x="6028" y="123913"/>
                </a:lnTo>
                <a:lnTo>
                  <a:pt x="23038" y="83594"/>
                </a:lnTo>
                <a:lnTo>
                  <a:pt x="49418" y="49434"/>
                </a:lnTo>
                <a:lnTo>
                  <a:pt x="83556" y="23043"/>
                </a:lnTo>
                <a:lnTo>
                  <a:pt x="123839" y="6028"/>
                </a:lnTo>
                <a:lnTo>
                  <a:pt x="168656" y="0"/>
                </a:lnTo>
                <a:lnTo>
                  <a:pt x="7722234" y="0"/>
                </a:lnTo>
                <a:lnTo>
                  <a:pt x="7767095" y="6028"/>
                </a:lnTo>
                <a:lnTo>
                  <a:pt x="7807390" y="23043"/>
                </a:lnTo>
                <a:lnTo>
                  <a:pt x="7841519" y="49434"/>
                </a:lnTo>
                <a:lnTo>
                  <a:pt x="7867880" y="83594"/>
                </a:lnTo>
                <a:lnTo>
                  <a:pt x="7884871" y="123913"/>
                </a:lnTo>
                <a:lnTo>
                  <a:pt x="7890890" y="168783"/>
                </a:lnTo>
                <a:lnTo>
                  <a:pt x="7890890" y="843407"/>
                </a:lnTo>
                <a:lnTo>
                  <a:pt x="7884871" y="888276"/>
                </a:lnTo>
                <a:lnTo>
                  <a:pt x="7867880" y="928595"/>
                </a:lnTo>
                <a:lnTo>
                  <a:pt x="7841519" y="962755"/>
                </a:lnTo>
                <a:lnTo>
                  <a:pt x="7807390" y="989146"/>
                </a:lnTo>
                <a:lnTo>
                  <a:pt x="7767095" y="1006161"/>
                </a:lnTo>
                <a:lnTo>
                  <a:pt x="7722234" y="1012190"/>
                </a:lnTo>
                <a:lnTo>
                  <a:pt x="168656" y="1012190"/>
                </a:lnTo>
                <a:lnTo>
                  <a:pt x="123839" y="1006161"/>
                </a:lnTo>
                <a:lnTo>
                  <a:pt x="83556" y="989146"/>
                </a:lnTo>
                <a:lnTo>
                  <a:pt x="49418" y="962755"/>
                </a:lnTo>
                <a:lnTo>
                  <a:pt x="23038" y="928595"/>
                </a:lnTo>
                <a:lnTo>
                  <a:pt x="6028" y="888276"/>
                </a:lnTo>
                <a:lnTo>
                  <a:pt x="0" y="843407"/>
                </a:lnTo>
                <a:lnTo>
                  <a:pt x="0" y="168783"/>
                </a:lnTo>
                <a:close/>
              </a:path>
            </a:pathLst>
          </a:custGeom>
          <a:ln w="19049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995165" y="262508"/>
            <a:ext cx="3375660" cy="640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APOYO</a:t>
            </a:r>
            <a:r>
              <a:rPr spc="-30" dirty="0"/>
              <a:t> </a:t>
            </a:r>
            <a:r>
              <a:rPr dirty="0"/>
              <a:t>INSTITUCIONAL</a:t>
            </a:r>
          </a:p>
          <a:p>
            <a:pPr algn="ctr">
              <a:lnSpc>
                <a:spcPct val="100000"/>
              </a:lnSpc>
              <a:spcBef>
                <a:spcPts val="40"/>
              </a:spcBef>
            </a:pPr>
            <a:r>
              <a:rPr spc="-5" dirty="0">
                <a:latin typeface="Verdana"/>
                <a:cs typeface="Verdana"/>
              </a:rPr>
              <a:t>A202 </a:t>
            </a:r>
            <a:r>
              <a:rPr dirty="0">
                <a:latin typeface="Verdana"/>
                <a:cs typeface="Verdana"/>
              </a:rPr>
              <a:t>– </a:t>
            </a:r>
            <a:r>
              <a:rPr spc="-5" dirty="0">
                <a:latin typeface="Verdana"/>
                <a:cs typeface="Verdana"/>
              </a:rPr>
              <a:t>Gestión</a:t>
            </a:r>
            <a:r>
              <a:rPr spc="-30" dirty="0">
                <a:latin typeface="Verdana"/>
                <a:cs typeface="Verdana"/>
              </a:rPr>
              <a:t> </a:t>
            </a:r>
            <a:r>
              <a:rPr spc="-10" dirty="0">
                <a:latin typeface="Verdana"/>
                <a:cs typeface="Verdana"/>
              </a:rPr>
              <a:t>Financiera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493770" y="875157"/>
            <a:ext cx="437197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Responsable: Dirección Administrativa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150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Financiera</a:t>
            </a:r>
            <a:endParaRPr sz="15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8963914" y="1581277"/>
          <a:ext cx="2372995" cy="22625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13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33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51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1536319" y="3840098"/>
          <a:ext cx="2176780" cy="10344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 gridSpan="2">
                  <a:txBody>
                    <a:bodyPr/>
                    <a:lstStyle/>
                    <a:p>
                      <a:pPr marL="523240" marR="127635" indent="-38735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A202PR01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7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Ejecución  presupuestal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9160636" y="3999865"/>
          <a:ext cx="2176780" cy="7626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79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 gridSpan="2">
                  <a:txBody>
                    <a:bodyPr/>
                    <a:lstStyle/>
                    <a:p>
                      <a:pPr marL="180975" marR="173990" indent="36576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  Asociados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al</a:t>
                      </a:r>
                      <a:r>
                        <a:rPr sz="1200" b="1" spc="-7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Proceso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object 9"/>
          <p:cNvSpPr/>
          <p:nvPr/>
        </p:nvSpPr>
        <p:spPr>
          <a:xfrm>
            <a:off x="6930517" y="1528572"/>
            <a:ext cx="1910079" cy="1910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394460" y="1606550"/>
            <a:ext cx="1941956" cy="19419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4006722" y="1624711"/>
          <a:ext cx="2515870" cy="32537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29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5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49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92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4319">
                <a:tc gridSpan="3"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 gridSpan="3"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 gridSpan="3"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19">
                <a:tc gridSpan="3"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 gridSpan="3"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7335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33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19">
                <a:tc gridSpan="3"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7335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 gridSpan="3"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6575">
                <a:tc gridSpan="3"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51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94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A202PR02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Gestión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Tesorería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571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549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12" name="object 12"/>
          <p:cNvGraphicFramePr>
            <a:graphicFrameLocks noGrp="1"/>
          </p:cNvGraphicFramePr>
          <p:nvPr/>
        </p:nvGraphicFramePr>
        <p:xfrm>
          <a:off x="6619113" y="3843909"/>
          <a:ext cx="2176780" cy="9271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57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459740" marR="93980" indent="-35560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A202PR03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Manejo</a:t>
                      </a:r>
                      <a:r>
                        <a:rPr sz="1200" b="1" spc="-6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cajas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menores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708025" marR="260985" indent="-44069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No </a:t>
                      </a:r>
                      <a:r>
                        <a:rPr sz="1200" spc="-10" dirty="0">
                          <a:latin typeface="Verdana"/>
                          <a:cs typeface="Verdana"/>
                        </a:rPr>
                        <a:t>tiene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documentos  asociados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3" name="object 13"/>
          <p:cNvGraphicFramePr>
            <a:graphicFrameLocks noGrp="1"/>
          </p:cNvGraphicFramePr>
          <p:nvPr/>
        </p:nvGraphicFramePr>
        <p:xfrm>
          <a:off x="1536319" y="5035803"/>
          <a:ext cx="2176780" cy="7524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199">
                <a:tc gridSpan="2">
                  <a:txBody>
                    <a:bodyPr/>
                    <a:lstStyle/>
                    <a:p>
                      <a:pPr marL="427355" marR="159385" indent="-26098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A202PR04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Trámites  presupuestales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4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" name="object 14"/>
          <p:cNvGraphicFramePr>
            <a:graphicFrameLocks noGrp="1"/>
          </p:cNvGraphicFramePr>
          <p:nvPr/>
        </p:nvGraphicFramePr>
        <p:xfrm>
          <a:off x="4077715" y="5039486"/>
          <a:ext cx="2176780" cy="7524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 gridSpan="2">
                  <a:txBody>
                    <a:bodyPr/>
                    <a:lstStyle/>
                    <a:p>
                      <a:pPr marL="701675" marR="213360" indent="-48196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A202PR05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8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Gestión  Contable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4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549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5" name="object 15"/>
          <p:cNvGraphicFramePr>
            <a:graphicFrameLocks noGrp="1"/>
          </p:cNvGraphicFramePr>
          <p:nvPr/>
        </p:nvGraphicFramePr>
        <p:xfrm>
          <a:off x="6619113" y="4861686"/>
          <a:ext cx="2176780" cy="15830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5890">
                <a:tc grid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A202PR06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266700" marR="25844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  Viáticos,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Gastos</a:t>
                      </a:r>
                      <a:r>
                        <a:rPr sz="1200" b="1" spc="-7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Viaje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Gastos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Desplazamiento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" name="object 16"/>
          <p:cNvGraphicFramePr>
            <a:graphicFrameLocks noGrp="1"/>
          </p:cNvGraphicFramePr>
          <p:nvPr/>
        </p:nvGraphicFramePr>
        <p:xfrm>
          <a:off x="9160636" y="5092191"/>
          <a:ext cx="2176780" cy="1118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2947">
                <a:tc gridSpan="2">
                  <a:txBody>
                    <a:bodyPr/>
                    <a:lstStyle/>
                    <a:p>
                      <a:pPr marL="118745" marR="111125" indent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A202PR07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Gestión  de Cartera,</a:t>
                      </a:r>
                      <a:r>
                        <a:rPr sz="1200" b="1" spc="-7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solicitudes  de reintegro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otras  cuentas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7" name="object 17"/>
          <p:cNvSpPr txBox="1"/>
          <p:nvPr/>
        </p:nvSpPr>
        <p:spPr>
          <a:xfrm>
            <a:off x="9256521" y="1300098"/>
            <a:ext cx="16814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hemos</a:t>
            </a:r>
            <a:r>
              <a:rPr sz="1200" spc="-60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105402" y="1337564"/>
            <a:ext cx="25438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 febrero</a:t>
            </a:r>
            <a:r>
              <a:rPr sz="1200" spc="-7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80463" y="39852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7169404" y="0"/>
                </a:moveTo>
                <a:lnTo>
                  <a:pt x="168656" y="0"/>
                </a:lnTo>
                <a:lnTo>
                  <a:pt x="123839" y="6028"/>
                </a:lnTo>
                <a:lnTo>
                  <a:pt x="83556" y="23038"/>
                </a:lnTo>
                <a:lnTo>
                  <a:pt x="49418" y="49418"/>
                </a:lnTo>
                <a:lnTo>
                  <a:pt x="23038" y="83556"/>
                </a:lnTo>
                <a:lnTo>
                  <a:pt x="6028" y="123839"/>
                </a:lnTo>
                <a:lnTo>
                  <a:pt x="0" y="168656"/>
                </a:lnTo>
                <a:lnTo>
                  <a:pt x="0" y="843407"/>
                </a:lnTo>
                <a:lnTo>
                  <a:pt x="6028" y="888276"/>
                </a:lnTo>
                <a:lnTo>
                  <a:pt x="23038" y="928595"/>
                </a:lnTo>
                <a:lnTo>
                  <a:pt x="49418" y="962755"/>
                </a:lnTo>
                <a:lnTo>
                  <a:pt x="83556" y="989146"/>
                </a:lnTo>
                <a:lnTo>
                  <a:pt x="123839" y="1006161"/>
                </a:lnTo>
                <a:lnTo>
                  <a:pt x="168656" y="1012189"/>
                </a:lnTo>
                <a:lnTo>
                  <a:pt x="7169404" y="1012189"/>
                </a:lnTo>
                <a:lnTo>
                  <a:pt x="7214264" y="1006161"/>
                </a:lnTo>
                <a:lnTo>
                  <a:pt x="7254559" y="989146"/>
                </a:lnTo>
                <a:lnTo>
                  <a:pt x="7288688" y="962755"/>
                </a:lnTo>
                <a:lnTo>
                  <a:pt x="7315049" y="928595"/>
                </a:lnTo>
                <a:lnTo>
                  <a:pt x="7332040" y="888276"/>
                </a:lnTo>
                <a:lnTo>
                  <a:pt x="7338059" y="843407"/>
                </a:lnTo>
                <a:lnTo>
                  <a:pt x="7338059" y="168656"/>
                </a:lnTo>
                <a:lnTo>
                  <a:pt x="7332040" y="123839"/>
                </a:lnTo>
                <a:lnTo>
                  <a:pt x="7315049" y="83556"/>
                </a:lnTo>
                <a:lnTo>
                  <a:pt x="7288688" y="49418"/>
                </a:lnTo>
                <a:lnTo>
                  <a:pt x="7254559" y="23038"/>
                </a:lnTo>
                <a:lnTo>
                  <a:pt x="7214264" y="6028"/>
                </a:lnTo>
                <a:lnTo>
                  <a:pt x="7169404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80463" y="39852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0" y="168656"/>
                </a:moveTo>
                <a:lnTo>
                  <a:pt x="6028" y="123839"/>
                </a:lnTo>
                <a:lnTo>
                  <a:pt x="23038" y="83556"/>
                </a:lnTo>
                <a:lnTo>
                  <a:pt x="49418" y="49418"/>
                </a:lnTo>
                <a:lnTo>
                  <a:pt x="83556" y="23038"/>
                </a:lnTo>
                <a:lnTo>
                  <a:pt x="123839" y="6028"/>
                </a:lnTo>
                <a:lnTo>
                  <a:pt x="168656" y="0"/>
                </a:lnTo>
                <a:lnTo>
                  <a:pt x="7169404" y="0"/>
                </a:lnTo>
                <a:lnTo>
                  <a:pt x="7214264" y="6028"/>
                </a:lnTo>
                <a:lnTo>
                  <a:pt x="7254559" y="23038"/>
                </a:lnTo>
                <a:lnTo>
                  <a:pt x="7288688" y="49418"/>
                </a:lnTo>
                <a:lnTo>
                  <a:pt x="7315049" y="83556"/>
                </a:lnTo>
                <a:lnTo>
                  <a:pt x="7332040" y="123839"/>
                </a:lnTo>
                <a:lnTo>
                  <a:pt x="7338059" y="168656"/>
                </a:lnTo>
                <a:lnTo>
                  <a:pt x="7338059" y="843407"/>
                </a:lnTo>
                <a:lnTo>
                  <a:pt x="7332040" y="888276"/>
                </a:lnTo>
                <a:lnTo>
                  <a:pt x="7315049" y="928595"/>
                </a:lnTo>
                <a:lnTo>
                  <a:pt x="7288688" y="962755"/>
                </a:lnTo>
                <a:lnTo>
                  <a:pt x="7254559" y="989146"/>
                </a:lnTo>
                <a:lnTo>
                  <a:pt x="7214264" y="1006161"/>
                </a:lnTo>
                <a:lnTo>
                  <a:pt x="7169404" y="1012189"/>
                </a:lnTo>
                <a:lnTo>
                  <a:pt x="168656" y="1012189"/>
                </a:lnTo>
                <a:lnTo>
                  <a:pt x="123839" y="1006161"/>
                </a:lnTo>
                <a:lnTo>
                  <a:pt x="83556" y="989146"/>
                </a:lnTo>
                <a:lnTo>
                  <a:pt x="49418" y="962755"/>
                </a:lnTo>
                <a:lnTo>
                  <a:pt x="23038" y="928595"/>
                </a:lnTo>
                <a:lnTo>
                  <a:pt x="6028" y="888276"/>
                </a:lnTo>
                <a:lnTo>
                  <a:pt x="0" y="843407"/>
                </a:lnTo>
                <a:lnTo>
                  <a:pt x="0" y="168656"/>
                </a:lnTo>
                <a:close/>
              </a:path>
            </a:pathLst>
          </a:custGeom>
          <a:ln w="19049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93946" y="464896"/>
            <a:ext cx="3912870" cy="641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APOYO</a:t>
            </a:r>
            <a:r>
              <a:rPr spc="-15" dirty="0"/>
              <a:t> </a:t>
            </a:r>
            <a:r>
              <a:rPr dirty="0"/>
              <a:t>INSTITUCIONAL</a:t>
            </a:r>
          </a:p>
          <a:p>
            <a:pPr algn="ctr">
              <a:lnSpc>
                <a:spcPct val="100000"/>
              </a:lnSpc>
              <a:spcBef>
                <a:spcPts val="40"/>
              </a:spcBef>
            </a:pPr>
            <a:r>
              <a:rPr dirty="0">
                <a:latin typeface="Verdana"/>
                <a:cs typeface="Verdana"/>
              </a:rPr>
              <a:t>A203 – </a:t>
            </a:r>
            <a:r>
              <a:rPr spc="-5" dirty="0">
                <a:latin typeface="Verdana"/>
                <a:cs typeface="Verdana"/>
              </a:rPr>
              <a:t>Gestión</a:t>
            </a:r>
            <a:r>
              <a:rPr spc="-50" dirty="0">
                <a:latin typeface="Verdana"/>
                <a:cs typeface="Verdana"/>
              </a:rPr>
              <a:t> </a:t>
            </a:r>
            <a:r>
              <a:rPr spc="-10" dirty="0">
                <a:latin typeface="Verdana"/>
                <a:cs typeface="Verdana"/>
              </a:rPr>
              <a:t>Administrativa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660775" y="1078229"/>
            <a:ext cx="437197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Responsable: Dirección Administrativa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150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Financiera</a:t>
            </a:r>
            <a:endParaRPr sz="15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3887851" y="1981326"/>
          <a:ext cx="2515870" cy="22072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3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2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R="166370" algn="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19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tc>
                  <a:txBody>
                    <a:bodyPr/>
                    <a:lstStyle/>
                    <a:p>
                      <a:pPr marR="155575" algn="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31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8944102" y="1937892"/>
          <a:ext cx="2515870" cy="2270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69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73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19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31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1417447" y="4196715"/>
          <a:ext cx="2176780" cy="12172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8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A203PR01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213995" marR="205740" indent="-190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Administración de  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bienes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inventarios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8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9041765" y="4429633"/>
          <a:ext cx="2176780" cy="19329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79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 gridSpan="2">
                  <a:txBody>
                    <a:bodyPr/>
                    <a:lstStyle/>
                    <a:p>
                      <a:pPr marL="180975" marR="173990" indent="36576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  Asociados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al</a:t>
                      </a:r>
                      <a:r>
                        <a:rPr sz="1200" b="1" spc="-7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Proceso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607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607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595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2595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object 10"/>
          <p:cNvSpPr/>
          <p:nvPr/>
        </p:nvSpPr>
        <p:spPr>
          <a:xfrm>
            <a:off x="6811644" y="1885188"/>
            <a:ext cx="1910079" cy="19100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75588" y="1963166"/>
            <a:ext cx="1941957" cy="19419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/>
        </p:nvGraphicFramePr>
        <p:xfrm>
          <a:off x="3958844" y="4410709"/>
          <a:ext cx="2176780" cy="13169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 gridSpan="2">
                  <a:txBody>
                    <a:bodyPr/>
                    <a:lstStyle/>
                    <a:p>
                      <a:pPr marL="673100" marR="149860" indent="-51371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A203PR02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Servicios  logísticos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28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3" name="object 13"/>
          <p:cNvGraphicFramePr>
            <a:graphicFrameLocks noGrp="1"/>
          </p:cNvGraphicFramePr>
          <p:nvPr/>
        </p:nvGraphicFramePr>
        <p:xfrm>
          <a:off x="6500240" y="4447413"/>
          <a:ext cx="2176780" cy="9353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862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8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80">
                <a:tc gridSpan="2">
                  <a:txBody>
                    <a:bodyPr/>
                    <a:lstStyle/>
                    <a:p>
                      <a:pPr marL="104775" marR="9525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A203PR03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Manejo</a:t>
                      </a:r>
                      <a:r>
                        <a:rPr sz="1200" b="1" spc="-6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caja menor de gastos  generales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object 14"/>
          <p:cNvSpPr txBox="1"/>
          <p:nvPr/>
        </p:nvSpPr>
        <p:spPr>
          <a:xfrm>
            <a:off x="9137650" y="1574038"/>
            <a:ext cx="16814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hemos</a:t>
            </a:r>
            <a:r>
              <a:rPr sz="1200" spc="-60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771391" y="1611629"/>
            <a:ext cx="25438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 febrero</a:t>
            </a:r>
            <a:r>
              <a:rPr sz="1200" spc="-7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99335" y="12420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7169404" y="0"/>
                </a:moveTo>
                <a:lnTo>
                  <a:pt x="168656" y="0"/>
                </a:lnTo>
                <a:lnTo>
                  <a:pt x="123839" y="6028"/>
                </a:lnTo>
                <a:lnTo>
                  <a:pt x="83556" y="23038"/>
                </a:lnTo>
                <a:lnTo>
                  <a:pt x="49418" y="49418"/>
                </a:lnTo>
                <a:lnTo>
                  <a:pt x="23038" y="83556"/>
                </a:lnTo>
                <a:lnTo>
                  <a:pt x="6028" y="123839"/>
                </a:lnTo>
                <a:lnTo>
                  <a:pt x="0" y="168655"/>
                </a:lnTo>
                <a:lnTo>
                  <a:pt x="0" y="843407"/>
                </a:lnTo>
                <a:lnTo>
                  <a:pt x="6028" y="888276"/>
                </a:lnTo>
                <a:lnTo>
                  <a:pt x="23038" y="928595"/>
                </a:lnTo>
                <a:lnTo>
                  <a:pt x="49418" y="962755"/>
                </a:lnTo>
                <a:lnTo>
                  <a:pt x="83556" y="989146"/>
                </a:lnTo>
                <a:lnTo>
                  <a:pt x="123839" y="1006161"/>
                </a:lnTo>
                <a:lnTo>
                  <a:pt x="168656" y="1012190"/>
                </a:lnTo>
                <a:lnTo>
                  <a:pt x="7169404" y="1012190"/>
                </a:lnTo>
                <a:lnTo>
                  <a:pt x="7214264" y="1006161"/>
                </a:lnTo>
                <a:lnTo>
                  <a:pt x="7254559" y="989146"/>
                </a:lnTo>
                <a:lnTo>
                  <a:pt x="7288688" y="962755"/>
                </a:lnTo>
                <a:lnTo>
                  <a:pt x="7315049" y="928595"/>
                </a:lnTo>
                <a:lnTo>
                  <a:pt x="7332040" y="888276"/>
                </a:lnTo>
                <a:lnTo>
                  <a:pt x="7338059" y="843407"/>
                </a:lnTo>
                <a:lnTo>
                  <a:pt x="7338059" y="168655"/>
                </a:lnTo>
                <a:lnTo>
                  <a:pt x="7332040" y="123839"/>
                </a:lnTo>
                <a:lnTo>
                  <a:pt x="7315049" y="83556"/>
                </a:lnTo>
                <a:lnTo>
                  <a:pt x="7288688" y="49418"/>
                </a:lnTo>
                <a:lnTo>
                  <a:pt x="7254559" y="23038"/>
                </a:lnTo>
                <a:lnTo>
                  <a:pt x="7214264" y="6028"/>
                </a:lnTo>
                <a:lnTo>
                  <a:pt x="7169404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99335" y="12420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0" y="168655"/>
                </a:moveTo>
                <a:lnTo>
                  <a:pt x="6028" y="123839"/>
                </a:lnTo>
                <a:lnTo>
                  <a:pt x="23038" y="83556"/>
                </a:lnTo>
                <a:lnTo>
                  <a:pt x="49418" y="49418"/>
                </a:lnTo>
                <a:lnTo>
                  <a:pt x="83556" y="23038"/>
                </a:lnTo>
                <a:lnTo>
                  <a:pt x="123839" y="6028"/>
                </a:lnTo>
                <a:lnTo>
                  <a:pt x="168656" y="0"/>
                </a:lnTo>
                <a:lnTo>
                  <a:pt x="7169404" y="0"/>
                </a:lnTo>
                <a:lnTo>
                  <a:pt x="7214264" y="6028"/>
                </a:lnTo>
                <a:lnTo>
                  <a:pt x="7254559" y="23038"/>
                </a:lnTo>
                <a:lnTo>
                  <a:pt x="7288688" y="49418"/>
                </a:lnTo>
                <a:lnTo>
                  <a:pt x="7315049" y="83556"/>
                </a:lnTo>
                <a:lnTo>
                  <a:pt x="7332040" y="123839"/>
                </a:lnTo>
                <a:lnTo>
                  <a:pt x="7338059" y="168655"/>
                </a:lnTo>
                <a:lnTo>
                  <a:pt x="7338059" y="843407"/>
                </a:lnTo>
                <a:lnTo>
                  <a:pt x="7332040" y="888276"/>
                </a:lnTo>
                <a:lnTo>
                  <a:pt x="7315049" y="928595"/>
                </a:lnTo>
                <a:lnTo>
                  <a:pt x="7288688" y="962755"/>
                </a:lnTo>
                <a:lnTo>
                  <a:pt x="7254559" y="989146"/>
                </a:lnTo>
                <a:lnTo>
                  <a:pt x="7214264" y="1006161"/>
                </a:lnTo>
                <a:lnTo>
                  <a:pt x="7169404" y="1012190"/>
                </a:lnTo>
                <a:lnTo>
                  <a:pt x="168656" y="1012190"/>
                </a:lnTo>
                <a:lnTo>
                  <a:pt x="123839" y="1006161"/>
                </a:lnTo>
                <a:lnTo>
                  <a:pt x="83556" y="989146"/>
                </a:lnTo>
                <a:lnTo>
                  <a:pt x="49418" y="962755"/>
                </a:lnTo>
                <a:lnTo>
                  <a:pt x="23038" y="928595"/>
                </a:lnTo>
                <a:lnTo>
                  <a:pt x="6028" y="888276"/>
                </a:lnTo>
                <a:lnTo>
                  <a:pt x="0" y="843407"/>
                </a:lnTo>
                <a:lnTo>
                  <a:pt x="0" y="168655"/>
                </a:lnTo>
                <a:close/>
              </a:path>
            </a:pathLst>
          </a:custGeom>
          <a:ln w="19049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2804" rIns="0" bIns="0" rtlCol="0">
            <a:spAutoFit/>
          </a:bodyPr>
          <a:lstStyle/>
          <a:p>
            <a:pPr marL="207645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APOYO</a:t>
            </a:r>
            <a:r>
              <a:rPr spc="-25" dirty="0"/>
              <a:t> </a:t>
            </a:r>
            <a:r>
              <a:rPr dirty="0"/>
              <a:t>INSTITUCIONAL</a:t>
            </a:r>
          </a:p>
          <a:p>
            <a:pPr marL="207645" algn="ctr">
              <a:lnSpc>
                <a:spcPct val="100000"/>
              </a:lnSpc>
              <a:spcBef>
                <a:spcPts val="40"/>
              </a:spcBef>
            </a:pPr>
            <a:r>
              <a:rPr dirty="0">
                <a:latin typeface="Verdana"/>
                <a:cs typeface="Verdana"/>
              </a:rPr>
              <a:t>A204 – </a:t>
            </a:r>
            <a:r>
              <a:rPr spc="-5" dirty="0">
                <a:latin typeface="Verdana"/>
                <a:cs typeface="Verdana"/>
              </a:rPr>
              <a:t>Gestión</a:t>
            </a:r>
            <a:r>
              <a:rPr spc="-80" dirty="0">
                <a:latin typeface="Verdana"/>
                <a:cs typeface="Verdana"/>
              </a:rPr>
              <a:t> </a:t>
            </a:r>
            <a:r>
              <a:rPr dirty="0">
                <a:latin typeface="Verdana"/>
                <a:cs typeface="Verdana"/>
              </a:rPr>
              <a:t>Documental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779646" y="803909"/>
            <a:ext cx="437197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Responsable: Dirección Administrativa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150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Financiera</a:t>
            </a:r>
            <a:endParaRPr sz="15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4061586" y="1496694"/>
          <a:ext cx="2515870" cy="22072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3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2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47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9062973" y="1498980"/>
          <a:ext cx="2393315" cy="2270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6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48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742035" y="3745229"/>
          <a:ext cx="2276475" cy="18656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29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8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5839">
                <a:tc gridSpan="2">
                  <a:txBody>
                    <a:bodyPr/>
                    <a:lstStyle/>
                    <a:p>
                      <a:pPr marL="151130" marR="14541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A204PR01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Control</a:t>
                      </a:r>
                      <a:r>
                        <a:rPr sz="1200" b="1" spc="-6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registros de  información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administración de  archivos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257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9103614" y="3983990"/>
          <a:ext cx="2176780" cy="19329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79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 gridSpan="2">
                  <a:txBody>
                    <a:bodyPr/>
                    <a:lstStyle/>
                    <a:p>
                      <a:pPr marL="180975" marR="173990" indent="36576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  Asociados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al</a:t>
                      </a:r>
                      <a:r>
                        <a:rPr sz="1200" b="1" spc="-7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Proceso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48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607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646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66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2595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object 10"/>
          <p:cNvSpPr/>
          <p:nvPr/>
        </p:nvSpPr>
        <p:spPr>
          <a:xfrm>
            <a:off x="6930517" y="1610867"/>
            <a:ext cx="1910079" cy="1910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394460" y="1688845"/>
            <a:ext cx="1941956" cy="19419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/>
        </p:nvGraphicFramePr>
        <p:xfrm>
          <a:off x="3565652" y="3751579"/>
          <a:ext cx="2176780" cy="15830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5839">
                <a:tc gridSpan="2">
                  <a:txBody>
                    <a:bodyPr/>
                    <a:lstStyle/>
                    <a:p>
                      <a:pPr marL="136525" marR="13017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A204PR02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6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Préstamo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consulta de  documentos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expedientes de  archivo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3" name="object 13"/>
          <p:cNvGraphicFramePr>
            <a:graphicFrameLocks noGrp="1"/>
          </p:cNvGraphicFramePr>
          <p:nvPr/>
        </p:nvGraphicFramePr>
        <p:xfrm>
          <a:off x="6284721" y="3810253"/>
          <a:ext cx="2276475" cy="14001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29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8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2959">
                <a:tc gridSpan="2">
                  <a:txBody>
                    <a:bodyPr/>
                    <a:lstStyle/>
                    <a:p>
                      <a:pPr marL="194310" marR="18605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A204PR03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Gestión</a:t>
                      </a:r>
                      <a:r>
                        <a:rPr sz="1200" b="1" spc="-7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tramite de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las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comunicaciones  oficiales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" name="object 14"/>
          <p:cNvGraphicFramePr>
            <a:graphicFrameLocks noGrp="1"/>
          </p:cNvGraphicFramePr>
          <p:nvPr/>
        </p:nvGraphicFramePr>
        <p:xfrm>
          <a:off x="3282315" y="5493258"/>
          <a:ext cx="2176780" cy="9353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67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A204PR04</a:t>
                      </a:r>
                      <a:r>
                        <a:rPr sz="1200" b="1" spc="-8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244475" marR="236854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Disposición final</a:t>
                      </a:r>
                      <a:r>
                        <a:rPr sz="1200" b="1" spc="-8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5" name="object 15"/>
          <p:cNvGraphicFramePr>
            <a:graphicFrameLocks noGrp="1"/>
          </p:cNvGraphicFramePr>
          <p:nvPr/>
        </p:nvGraphicFramePr>
        <p:xfrm>
          <a:off x="6284721" y="5405754"/>
          <a:ext cx="2176780" cy="11099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57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0079">
                <a:tc>
                  <a:txBody>
                    <a:bodyPr/>
                    <a:lstStyle/>
                    <a:p>
                      <a:pPr marL="57150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A204PR05</a:t>
                      </a:r>
                      <a:r>
                        <a:rPr sz="1200" b="1" spc="-8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566420" marR="490220" indent="-68580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Digi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taliza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ci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ón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Documental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No </a:t>
                      </a:r>
                      <a:r>
                        <a:rPr sz="1200" spc="-10" dirty="0">
                          <a:latin typeface="Verdana"/>
                          <a:cs typeface="Verdana"/>
                        </a:rPr>
                        <a:t>tiene</a:t>
                      </a:r>
                      <a:r>
                        <a:rPr sz="1200" spc="-2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asociados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object 16"/>
          <p:cNvSpPr txBox="1"/>
          <p:nvPr/>
        </p:nvSpPr>
        <p:spPr>
          <a:xfrm>
            <a:off x="9375393" y="1244853"/>
            <a:ext cx="16814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hemos</a:t>
            </a:r>
            <a:r>
              <a:rPr sz="1200" spc="-60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009135" y="1236979"/>
            <a:ext cx="25438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 febrero</a:t>
            </a:r>
            <a:r>
              <a:rPr sz="1200" spc="-7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99335" y="12420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7169404" y="0"/>
                </a:moveTo>
                <a:lnTo>
                  <a:pt x="168656" y="0"/>
                </a:lnTo>
                <a:lnTo>
                  <a:pt x="123839" y="6028"/>
                </a:lnTo>
                <a:lnTo>
                  <a:pt x="83556" y="23038"/>
                </a:lnTo>
                <a:lnTo>
                  <a:pt x="49418" y="49418"/>
                </a:lnTo>
                <a:lnTo>
                  <a:pt x="23038" y="83556"/>
                </a:lnTo>
                <a:lnTo>
                  <a:pt x="6028" y="123839"/>
                </a:lnTo>
                <a:lnTo>
                  <a:pt x="0" y="168655"/>
                </a:lnTo>
                <a:lnTo>
                  <a:pt x="0" y="843407"/>
                </a:lnTo>
                <a:lnTo>
                  <a:pt x="6028" y="888276"/>
                </a:lnTo>
                <a:lnTo>
                  <a:pt x="23038" y="928595"/>
                </a:lnTo>
                <a:lnTo>
                  <a:pt x="49418" y="962755"/>
                </a:lnTo>
                <a:lnTo>
                  <a:pt x="83556" y="989146"/>
                </a:lnTo>
                <a:lnTo>
                  <a:pt x="123839" y="1006161"/>
                </a:lnTo>
                <a:lnTo>
                  <a:pt x="168656" y="1012190"/>
                </a:lnTo>
                <a:lnTo>
                  <a:pt x="7169404" y="1012190"/>
                </a:lnTo>
                <a:lnTo>
                  <a:pt x="7214264" y="1006161"/>
                </a:lnTo>
                <a:lnTo>
                  <a:pt x="7254559" y="989146"/>
                </a:lnTo>
                <a:lnTo>
                  <a:pt x="7288688" y="962755"/>
                </a:lnTo>
                <a:lnTo>
                  <a:pt x="7315049" y="928595"/>
                </a:lnTo>
                <a:lnTo>
                  <a:pt x="7332040" y="888276"/>
                </a:lnTo>
                <a:lnTo>
                  <a:pt x="7338059" y="843407"/>
                </a:lnTo>
                <a:lnTo>
                  <a:pt x="7338059" y="168655"/>
                </a:lnTo>
                <a:lnTo>
                  <a:pt x="7332040" y="123839"/>
                </a:lnTo>
                <a:lnTo>
                  <a:pt x="7315049" y="83556"/>
                </a:lnTo>
                <a:lnTo>
                  <a:pt x="7288688" y="49418"/>
                </a:lnTo>
                <a:lnTo>
                  <a:pt x="7254559" y="23038"/>
                </a:lnTo>
                <a:lnTo>
                  <a:pt x="7214264" y="6028"/>
                </a:lnTo>
                <a:lnTo>
                  <a:pt x="7169404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99335" y="12420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0" y="168655"/>
                </a:moveTo>
                <a:lnTo>
                  <a:pt x="6028" y="123839"/>
                </a:lnTo>
                <a:lnTo>
                  <a:pt x="23038" y="83556"/>
                </a:lnTo>
                <a:lnTo>
                  <a:pt x="49418" y="49418"/>
                </a:lnTo>
                <a:lnTo>
                  <a:pt x="83556" y="23038"/>
                </a:lnTo>
                <a:lnTo>
                  <a:pt x="123839" y="6028"/>
                </a:lnTo>
                <a:lnTo>
                  <a:pt x="168656" y="0"/>
                </a:lnTo>
                <a:lnTo>
                  <a:pt x="7169404" y="0"/>
                </a:lnTo>
                <a:lnTo>
                  <a:pt x="7214264" y="6028"/>
                </a:lnTo>
                <a:lnTo>
                  <a:pt x="7254559" y="23038"/>
                </a:lnTo>
                <a:lnTo>
                  <a:pt x="7288688" y="49418"/>
                </a:lnTo>
                <a:lnTo>
                  <a:pt x="7315049" y="83556"/>
                </a:lnTo>
                <a:lnTo>
                  <a:pt x="7332040" y="123839"/>
                </a:lnTo>
                <a:lnTo>
                  <a:pt x="7338059" y="168655"/>
                </a:lnTo>
                <a:lnTo>
                  <a:pt x="7338059" y="843407"/>
                </a:lnTo>
                <a:lnTo>
                  <a:pt x="7332040" y="888276"/>
                </a:lnTo>
                <a:lnTo>
                  <a:pt x="7315049" y="928595"/>
                </a:lnTo>
                <a:lnTo>
                  <a:pt x="7288688" y="962755"/>
                </a:lnTo>
                <a:lnTo>
                  <a:pt x="7254559" y="989146"/>
                </a:lnTo>
                <a:lnTo>
                  <a:pt x="7214264" y="1006161"/>
                </a:lnTo>
                <a:lnTo>
                  <a:pt x="7169404" y="1012190"/>
                </a:lnTo>
                <a:lnTo>
                  <a:pt x="168656" y="1012190"/>
                </a:lnTo>
                <a:lnTo>
                  <a:pt x="123839" y="1006161"/>
                </a:lnTo>
                <a:lnTo>
                  <a:pt x="83556" y="989146"/>
                </a:lnTo>
                <a:lnTo>
                  <a:pt x="49418" y="962755"/>
                </a:lnTo>
                <a:lnTo>
                  <a:pt x="23038" y="928595"/>
                </a:lnTo>
                <a:lnTo>
                  <a:pt x="6028" y="888276"/>
                </a:lnTo>
                <a:lnTo>
                  <a:pt x="0" y="843407"/>
                </a:lnTo>
                <a:lnTo>
                  <a:pt x="0" y="168655"/>
                </a:lnTo>
                <a:close/>
              </a:path>
            </a:pathLst>
          </a:custGeom>
          <a:ln w="19049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447413" y="190881"/>
            <a:ext cx="3046095" cy="640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5405">
              <a:lnSpc>
                <a:spcPct val="100000"/>
              </a:lnSpc>
              <a:spcBef>
                <a:spcPts val="100"/>
              </a:spcBef>
            </a:pPr>
            <a:r>
              <a:rPr dirty="0"/>
              <a:t>APOYO</a:t>
            </a:r>
            <a:r>
              <a:rPr spc="-45" dirty="0"/>
              <a:t> </a:t>
            </a:r>
            <a:r>
              <a:rPr dirty="0"/>
              <a:t>INSTITUCIONAL</a:t>
            </a: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>
                <a:latin typeface="Verdana"/>
                <a:cs typeface="Verdana"/>
              </a:rPr>
              <a:t>A205 – </a:t>
            </a:r>
            <a:r>
              <a:rPr spc="-5" dirty="0">
                <a:latin typeface="Verdana"/>
                <a:cs typeface="Verdana"/>
              </a:rPr>
              <a:t>Gestión</a:t>
            </a:r>
            <a:r>
              <a:rPr spc="-55" dirty="0">
                <a:latin typeface="Verdana"/>
                <a:cs typeface="Verdana"/>
              </a:rPr>
              <a:t> </a:t>
            </a:r>
            <a:r>
              <a:rPr spc="-5" dirty="0">
                <a:latin typeface="Verdana"/>
                <a:cs typeface="Verdana"/>
              </a:rPr>
              <a:t>Jurídica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314825" y="803909"/>
            <a:ext cx="33020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Responsable: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Oficina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Asesora</a:t>
            </a:r>
            <a:r>
              <a:rPr sz="1500" spc="-1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Jurídica</a:t>
            </a:r>
            <a:endParaRPr sz="15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4183126" y="1477644"/>
          <a:ext cx="2324735" cy="22072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65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9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9117838" y="1398397"/>
          <a:ext cx="2392045" cy="2270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66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7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2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9857358" y="5136388"/>
          <a:ext cx="2176780" cy="13481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79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 gridSpan="2">
                  <a:txBody>
                    <a:bodyPr/>
                    <a:lstStyle/>
                    <a:p>
                      <a:pPr marL="181610" marR="173990" indent="36576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  Asociados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al</a:t>
                      </a:r>
                      <a:r>
                        <a:rPr sz="1200" b="1" spc="-7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Proceso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595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595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object 9"/>
          <p:cNvSpPr/>
          <p:nvPr/>
        </p:nvSpPr>
        <p:spPr>
          <a:xfrm>
            <a:off x="6930517" y="1382267"/>
            <a:ext cx="1910079" cy="1910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394460" y="1460246"/>
            <a:ext cx="1941956" cy="19419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2706116" y="3780409"/>
          <a:ext cx="2176780" cy="9353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8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A205PR02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Producción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normatividad de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CTeI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object 12"/>
          <p:cNvGraphicFramePr>
            <a:graphicFrameLocks noGrp="1"/>
          </p:cNvGraphicFramePr>
          <p:nvPr/>
        </p:nvGraphicFramePr>
        <p:xfrm>
          <a:off x="5072253" y="3780409"/>
          <a:ext cx="2276475" cy="9353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29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8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80">
                <a:tc grid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A205PR03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Conceptualización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jurídica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3" name="object 13"/>
          <p:cNvGraphicFramePr>
            <a:graphicFrameLocks noGrp="1"/>
          </p:cNvGraphicFramePr>
          <p:nvPr/>
        </p:nvGraphicFramePr>
        <p:xfrm>
          <a:off x="7546085" y="3713734"/>
          <a:ext cx="2176780" cy="10344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 grid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A205PR04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Gestión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cobro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coactivo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" name="object 14"/>
          <p:cNvGraphicFramePr>
            <a:graphicFrameLocks noGrp="1"/>
          </p:cNvGraphicFramePr>
          <p:nvPr/>
        </p:nvGraphicFramePr>
        <p:xfrm>
          <a:off x="9857358" y="3737355"/>
          <a:ext cx="2176780" cy="12928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57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22960">
                <a:tc>
                  <a:txBody>
                    <a:bodyPr/>
                    <a:lstStyle/>
                    <a:p>
                      <a:pPr marL="103505" marR="9525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A205PR05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Revisión</a:t>
                      </a:r>
                      <a:r>
                        <a:rPr sz="1200" b="1" spc="-6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o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elaboración de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proyectos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actos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administrativos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No tiene</a:t>
                      </a:r>
                      <a:r>
                        <a:rPr sz="1200" spc="-1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381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asociados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5" name="object 15"/>
          <p:cNvGraphicFramePr>
            <a:graphicFrameLocks noGrp="1"/>
          </p:cNvGraphicFramePr>
          <p:nvPr/>
        </p:nvGraphicFramePr>
        <p:xfrm>
          <a:off x="164655" y="3608070"/>
          <a:ext cx="2276475" cy="23241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29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8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2960">
                <a:tc gridSpan="2">
                  <a:txBody>
                    <a:bodyPr/>
                    <a:lstStyle/>
                    <a:p>
                      <a:pPr marL="210820" marR="20320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A205PR01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6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Procesos  judiciales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extrajudiciales del  Ministerio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R="207645" algn="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955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R="207645" algn="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0829">
                <a:tc gridSpan="2">
                  <a:txBody>
                    <a:bodyPr/>
                    <a:lstStyle/>
                    <a:p>
                      <a:pPr marL="155575" marR="148590" indent="-635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A205PR06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Atención  de tutelas recibidas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en  el Ministerio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R="207645" algn="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6" name="object 16"/>
          <p:cNvGraphicFramePr>
            <a:graphicFrameLocks noGrp="1"/>
          </p:cNvGraphicFramePr>
          <p:nvPr/>
        </p:nvGraphicFramePr>
        <p:xfrm>
          <a:off x="2656204" y="4858130"/>
          <a:ext cx="2276475" cy="16668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29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8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56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A205PR07</a:t>
                      </a:r>
                      <a:r>
                        <a:rPr sz="1200" b="1" spc="-8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320675" marR="314960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Formulación,  implementación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seguimiento de</a:t>
                      </a:r>
                      <a:r>
                        <a:rPr sz="1200" b="1" spc="-6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las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directrices  institucionales de  conciliación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7" name="object 17"/>
          <p:cNvGraphicFramePr>
            <a:graphicFrameLocks noGrp="1"/>
          </p:cNvGraphicFramePr>
          <p:nvPr/>
        </p:nvGraphicFramePr>
        <p:xfrm>
          <a:off x="5169153" y="4800980"/>
          <a:ext cx="2176780" cy="9271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57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603250" marR="215900" indent="-37973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A205PR08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8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Agenda  regulatoria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161">
                <a:tc>
                  <a:txBody>
                    <a:bodyPr/>
                    <a:lstStyle/>
                    <a:p>
                      <a:pPr marL="708025" marR="261620" indent="-44069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No </a:t>
                      </a:r>
                      <a:r>
                        <a:rPr sz="1200" spc="-10" dirty="0">
                          <a:latin typeface="Verdana"/>
                          <a:cs typeface="Verdana"/>
                        </a:rPr>
                        <a:t>tiene</a:t>
                      </a:r>
                      <a:r>
                        <a:rPr sz="1200" spc="-7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documentos  asociados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8" name="object 18"/>
          <p:cNvGraphicFramePr>
            <a:graphicFrameLocks noGrp="1"/>
          </p:cNvGraphicFramePr>
          <p:nvPr/>
        </p:nvGraphicFramePr>
        <p:xfrm>
          <a:off x="7443723" y="4852415"/>
          <a:ext cx="2276475" cy="7524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29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8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199">
                <a:tc gridSpan="2">
                  <a:txBody>
                    <a:bodyPr/>
                    <a:lstStyle/>
                    <a:p>
                      <a:pPr marL="690245" marR="99060" indent="-58229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A205PR09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6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Depuración  normativa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06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9" name="object 19"/>
          <p:cNvGraphicFramePr>
            <a:graphicFrameLocks noGrp="1"/>
          </p:cNvGraphicFramePr>
          <p:nvPr/>
        </p:nvGraphicFramePr>
        <p:xfrm>
          <a:off x="6151371" y="5808065"/>
          <a:ext cx="2276475" cy="7524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29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8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 gridSpan="2">
                  <a:txBody>
                    <a:bodyPr/>
                    <a:lstStyle/>
                    <a:p>
                      <a:pPr marL="278130" marR="104775" indent="-16637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A205PR10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Acuerdo</a:t>
                      </a:r>
                      <a:r>
                        <a:rPr sz="1200" b="1" spc="-7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Pago y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Seguimiento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32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object 20"/>
          <p:cNvSpPr txBox="1"/>
          <p:nvPr/>
        </p:nvSpPr>
        <p:spPr>
          <a:xfrm>
            <a:off x="9375393" y="1189990"/>
            <a:ext cx="16814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hemos</a:t>
            </a:r>
            <a:r>
              <a:rPr sz="1200" spc="-60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009135" y="1236979"/>
            <a:ext cx="25438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 febrero</a:t>
            </a:r>
            <a:r>
              <a:rPr sz="1200" spc="-7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666988" y="5221231"/>
            <a:ext cx="2211324" cy="16017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721669" y="5133594"/>
            <a:ext cx="2121589" cy="15272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721641" y="5133594"/>
            <a:ext cx="2059305" cy="1438910"/>
          </a:xfrm>
          <a:custGeom>
            <a:avLst/>
            <a:gdLst/>
            <a:ahLst/>
            <a:cxnLst/>
            <a:rect l="l" t="t" r="r" b="b"/>
            <a:pathLst>
              <a:path w="2059304" h="1438909">
                <a:moveTo>
                  <a:pt x="1599775" y="0"/>
                </a:moveTo>
                <a:lnTo>
                  <a:pt x="460712" y="0"/>
                </a:lnTo>
                <a:lnTo>
                  <a:pt x="413772" y="2980"/>
                </a:lnTo>
                <a:lnTo>
                  <a:pt x="368251" y="11640"/>
                </a:lnTo>
                <a:lnTo>
                  <a:pt x="324366" y="25558"/>
                </a:lnTo>
                <a:lnTo>
                  <a:pt x="282333" y="44310"/>
                </a:lnTo>
                <a:lnTo>
                  <a:pt x="242369" y="67474"/>
                </a:lnTo>
                <a:lnTo>
                  <a:pt x="204689" y="94629"/>
                </a:lnTo>
                <a:lnTo>
                  <a:pt x="169512" y="125351"/>
                </a:lnTo>
                <a:lnTo>
                  <a:pt x="137053" y="159218"/>
                </a:lnTo>
                <a:lnTo>
                  <a:pt x="107529" y="195808"/>
                </a:lnTo>
                <a:lnTo>
                  <a:pt x="81156" y="234698"/>
                </a:lnTo>
                <a:lnTo>
                  <a:pt x="58151" y="275467"/>
                </a:lnTo>
                <a:lnTo>
                  <a:pt x="38731" y="317691"/>
                </a:lnTo>
                <a:lnTo>
                  <a:pt x="23112" y="360948"/>
                </a:lnTo>
                <a:lnTo>
                  <a:pt x="11510" y="404817"/>
                </a:lnTo>
                <a:lnTo>
                  <a:pt x="4143" y="448873"/>
                </a:lnTo>
                <a:lnTo>
                  <a:pt x="1226" y="492696"/>
                </a:lnTo>
                <a:lnTo>
                  <a:pt x="779" y="533319"/>
                </a:lnTo>
                <a:lnTo>
                  <a:pt x="435" y="581112"/>
                </a:lnTo>
                <a:lnTo>
                  <a:pt x="172" y="639196"/>
                </a:lnTo>
                <a:lnTo>
                  <a:pt x="43" y="684460"/>
                </a:lnTo>
                <a:lnTo>
                  <a:pt x="0" y="957648"/>
                </a:lnTo>
                <a:lnTo>
                  <a:pt x="126" y="1032119"/>
                </a:lnTo>
                <a:lnTo>
                  <a:pt x="252" y="1091308"/>
                </a:lnTo>
                <a:lnTo>
                  <a:pt x="589" y="1217985"/>
                </a:lnTo>
                <a:lnTo>
                  <a:pt x="1154" y="1395142"/>
                </a:lnTo>
                <a:lnTo>
                  <a:pt x="1226" y="1438681"/>
                </a:lnTo>
                <a:lnTo>
                  <a:pt x="2783" y="1434292"/>
                </a:lnTo>
                <a:lnTo>
                  <a:pt x="6432" y="1420699"/>
                </a:lnTo>
                <a:lnTo>
                  <a:pt x="12501" y="1399189"/>
                </a:lnTo>
                <a:lnTo>
                  <a:pt x="33211" y="1337573"/>
                </a:lnTo>
                <a:lnTo>
                  <a:pt x="48507" y="1300044"/>
                </a:lnTo>
                <a:lnTo>
                  <a:pt x="67534" y="1259752"/>
                </a:lnTo>
                <a:lnTo>
                  <a:pt x="90619" y="1217985"/>
                </a:lnTo>
                <a:lnTo>
                  <a:pt x="118090" y="1176032"/>
                </a:lnTo>
                <a:lnTo>
                  <a:pt x="150274" y="1135180"/>
                </a:lnTo>
                <a:lnTo>
                  <a:pt x="187500" y="1096719"/>
                </a:lnTo>
                <a:lnTo>
                  <a:pt x="230094" y="1061936"/>
                </a:lnTo>
                <a:lnTo>
                  <a:pt x="278385" y="1032119"/>
                </a:lnTo>
                <a:lnTo>
                  <a:pt x="332700" y="1008558"/>
                </a:lnTo>
                <a:lnTo>
                  <a:pt x="393367" y="992540"/>
                </a:lnTo>
                <a:lnTo>
                  <a:pt x="460712" y="985354"/>
                </a:lnTo>
                <a:lnTo>
                  <a:pt x="1599775" y="985354"/>
                </a:lnTo>
                <a:lnTo>
                  <a:pt x="1646752" y="982811"/>
                </a:lnTo>
                <a:lnTo>
                  <a:pt x="1692372" y="975345"/>
                </a:lnTo>
                <a:lnTo>
                  <a:pt x="1736405" y="963205"/>
                </a:lnTo>
                <a:lnTo>
                  <a:pt x="1778619" y="946638"/>
                </a:lnTo>
                <a:lnTo>
                  <a:pt x="1818784" y="925893"/>
                </a:lnTo>
                <a:lnTo>
                  <a:pt x="1856669" y="901215"/>
                </a:lnTo>
                <a:lnTo>
                  <a:pt x="1892042" y="872854"/>
                </a:lnTo>
                <a:lnTo>
                  <a:pt x="1924673" y="841057"/>
                </a:lnTo>
                <a:lnTo>
                  <a:pt x="1954330" y="806071"/>
                </a:lnTo>
                <a:lnTo>
                  <a:pt x="1980783" y="768145"/>
                </a:lnTo>
                <a:lnTo>
                  <a:pt x="2003800" y="727525"/>
                </a:lnTo>
                <a:lnTo>
                  <a:pt x="2023150" y="684460"/>
                </a:lnTo>
                <a:lnTo>
                  <a:pt x="2038602" y="639196"/>
                </a:lnTo>
                <a:lnTo>
                  <a:pt x="2049925" y="591983"/>
                </a:lnTo>
                <a:lnTo>
                  <a:pt x="2056889" y="543067"/>
                </a:lnTo>
                <a:lnTo>
                  <a:pt x="2059261" y="492696"/>
                </a:lnTo>
                <a:lnTo>
                  <a:pt x="2056889" y="442323"/>
                </a:lnTo>
                <a:lnTo>
                  <a:pt x="2049925" y="393404"/>
                </a:lnTo>
                <a:lnTo>
                  <a:pt x="2038602" y="346187"/>
                </a:lnTo>
                <a:lnTo>
                  <a:pt x="2023150" y="300921"/>
                </a:lnTo>
                <a:lnTo>
                  <a:pt x="2003800" y="257853"/>
                </a:lnTo>
                <a:lnTo>
                  <a:pt x="1980783" y="217230"/>
                </a:lnTo>
                <a:lnTo>
                  <a:pt x="1954330" y="179300"/>
                </a:lnTo>
                <a:lnTo>
                  <a:pt x="1924673" y="144311"/>
                </a:lnTo>
                <a:lnTo>
                  <a:pt x="1892042" y="112511"/>
                </a:lnTo>
                <a:lnTo>
                  <a:pt x="1856669" y="84147"/>
                </a:lnTo>
                <a:lnTo>
                  <a:pt x="1818784" y="59468"/>
                </a:lnTo>
                <a:lnTo>
                  <a:pt x="1778619" y="38720"/>
                </a:lnTo>
                <a:lnTo>
                  <a:pt x="1736405" y="22151"/>
                </a:lnTo>
                <a:lnTo>
                  <a:pt x="1692372" y="10010"/>
                </a:lnTo>
                <a:lnTo>
                  <a:pt x="1646752" y="2543"/>
                </a:lnTo>
                <a:lnTo>
                  <a:pt x="1599775" y="0"/>
                </a:lnTo>
                <a:close/>
              </a:path>
            </a:pathLst>
          </a:custGeom>
          <a:solidFill>
            <a:srgbClr val="EA39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059807" y="6669125"/>
            <a:ext cx="167767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-5" dirty="0">
                <a:solidFill>
                  <a:srgbClr val="FFFFFF"/>
                </a:solidFill>
                <a:latin typeface="Arial"/>
                <a:cs typeface="Arial"/>
                <a:hlinkClick r:id="rId4"/>
              </a:rPr>
              <a:t>www.minciencias.gov.co</a:t>
            </a:r>
            <a:endParaRPr sz="11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14019" y="1481709"/>
            <a:ext cx="8341359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04040"/>
                </a:solidFill>
                <a:latin typeface="Century Gothic"/>
                <a:cs typeface="Century Gothic"/>
              </a:rPr>
              <a:t>Acceso a los procedimientos </a:t>
            </a:r>
            <a:r>
              <a:rPr sz="1500" spc="-5" dirty="0">
                <a:solidFill>
                  <a:srgbClr val="404040"/>
                </a:solidFill>
                <a:latin typeface="Century Gothic"/>
                <a:cs typeface="Century Gothic"/>
              </a:rPr>
              <a:t>que </a:t>
            </a:r>
            <a:r>
              <a:rPr sz="1500" dirty="0">
                <a:solidFill>
                  <a:srgbClr val="404040"/>
                </a:solidFill>
                <a:latin typeface="Century Gothic"/>
                <a:cs typeface="Century Gothic"/>
              </a:rPr>
              <a:t>se siguen </a:t>
            </a:r>
            <a:r>
              <a:rPr sz="1500" spc="-5" dirty="0">
                <a:solidFill>
                  <a:srgbClr val="404040"/>
                </a:solidFill>
                <a:latin typeface="Century Gothic"/>
                <a:cs typeface="Century Gothic"/>
              </a:rPr>
              <a:t>para </a:t>
            </a:r>
            <a:r>
              <a:rPr sz="1500" dirty="0">
                <a:solidFill>
                  <a:srgbClr val="404040"/>
                </a:solidFill>
                <a:latin typeface="Century Gothic"/>
                <a:cs typeface="Century Gothic"/>
              </a:rPr>
              <a:t>tomar decisiones en las diferentes</a:t>
            </a:r>
            <a:r>
              <a:rPr sz="1500" spc="15" dirty="0">
                <a:solidFill>
                  <a:srgbClr val="404040"/>
                </a:solidFill>
                <a:latin typeface="Century Gothic"/>
                <a:cs typeface="Century Gothic"/>
              </a:rPr>
              <a:t> </a:t>
            </a:r>
            <a:r>
              <a:rPr sz="1500" spc="-20" dirty="0">
                <a:solidFill>
                  <a:srgbClr val="404040"/>
                </a:solidFill>
                <a:latin typeface="Century Gothic"/>
                <a:cs typeface="Century Gothic"/>
              </a:rPr>
              <a:t>áreas</a:t>
            </a:r>
            <a:r>
              <a:rPr sz="1500" spc="-20" dirty="0">
                <a:solidFill>
                  <a:srgbClr val="001F5F"/>
                </a:solidFill>
                <a:latin typeface="Century Gothic"/>
                <a:cs typeface="Century Gothic"/>
              </a:rPr>
              <a:t>:</a:t>
            </a:r>
            <a:endParaRPr sz="150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45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</a:pPr>
            <a:r>
              <a:rPr sz="1500" u="sng" dirty="0">
                <a:solidFill>
                  <a:srgbClr val="467885"/>
                </a:solidFill>
                <a:uFill>
                  <a:solidFill>
                    <a:srgbClr val="467885"/>
                  </a:solidFill>
                </a:uFill>
                <a:latin typeface="Century Gothic"/>
                <a:cs typeface="Century Gothic"/>
                <a:hlinkClick r:id="rId5"/>
              </a:rPr>
              <a:t>https://minciencias.gov.co/quienes_somos/sistema-integrado-gestion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987801" y="159258"/>
            <a:ext cx="6126480" cy="981075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marL="673735" marR="5080" indent="-661670">
              <a:lnSpc>
                <a:spcPts val="3560"/>
              </a:lnSpc>
              <a:spcBef>
                <a:spcPts val="550"/>
              </a:spcBef>
            </a:pPr>
            <a:r>
              <a:rPr sz="3300" b="1" dirty="0">
                <a:solidFill>
                  <a:srgbClr val="2C6337"/>
                </a:solidFill>
                <a:latin typeface="Century Gothic"/>
                <a:cs typeface="Century Gothic"/>
              </a:rPr>
              <a:t>Acceso </a:t>
            </a:r>
            <a:r>
              <a:rPr sz="3300" b="1" spc="-10" dirty="0">
                <a:solidFill>
                  <a:srgbClr val="2C6337"/>
                </a:solidFill>
                <a:latin typeface="Century Gothic"/>
                <a:cs typeface="Century Gothic"/>
              </a:rPr>
              <a:t>Documentos </a:t>
            </a:r>
            <a:r>
              <a:rPr sz="3300" b="1" spc="-5" dirty="0">
                <a:solidFill>
                  <a:srgbClr val="2C6337"/>
                </a:solidFill>
                <a:latin typeface="Century Gothic"/>
                <a:cs typeface="Century Gothic"/>
              </a:rPr>
              <a:t>en </a:t>
            </a:r>
            <a:r>
              <a:rPr sz="3300" b="1" dirty="0">
                <a:solidFill>
                  <a:srgbClr val="2C6337"/>
                </a:solidFill>
                <a:latin typeface="Century Gothic"/>
                <a:cs typeface="Century Gothic"/>
              </a:rPr>
              <a:t>GINA  </a:t>
            </a:r>
            <a:r>
              <a:rPr sz="3300" b="1" spc="-5" dirty="0">
                <a:solidFill>
                  <a:srgbClr val="A9D18E"/>
                </a:solidFill>
                <a:latin typeface="Century Gothic"/>
                <a:cs typeface="Century Gothic"/>
              </a:rPr>
              <a:t>Ventanilla hacia</a:t>
            </a:r>
            <a:r>
              <a:rPr sz="3300" b="1" spc="-60" dirty="0">
                <a:solidFill>
                  <a:srgbClr val="A9D18E"/>
                </a:solidFill>
                <a:latin typeface="Century Gothic"/>
                <a:cs typeface="Century Gothic"/>
              </a:rPr>
              <a:t> </a:t>
            </a:r>
            <a:r>
              <a:rPr sz="3300" b="1" spc="-5" dirty="0">
                <a:solidFill>
                  <a:srgbClr val="A9D18E"/>
                </a:solidFill>
                <a:latin typeface="Century Gothic"/>
                <a:cs typeface="Century Gothic"/>
              </a:rPr>
              <a:t>afuera</a:t>
            </a:r>
            <a:endParaRPr sz="3300">
              <a:latin typeface="Century Gothic"/>
              <a:cs typeface="Century Gothic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439025" y="2057019"/>
            <a:ext cx="4581525" cy="302107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513193" y="3591178"/>
            <a:ext cx="4507865" cy="377825"/>
          </a:xfrm>
          <a:custGeom>
            <a:avLst/>
            <a:gdLst/>
            <a:ahLst/>
            <a:cxnLst/>
            <a:rect l="l" t="t" r="r" b="b"/>
            <a:pathLst>
              <a:path w="4507865" h="377825">
                <a:moveTo>
                  <a:pt x="0" y="188595"/>
                </a:moveTo>
                <a:lnTo>
                  <a:pt x="34770" y="155417"/>
                </a:lnTo>
                <a:lnTo>
                  <a:pt x="87487" y="136387"/>
                </a:lnTo>
                <a:lnTo>
                  <a:pt x="135110" y="124133"/>
                </a:lnTo>
                <a:lnTo>
                  <a:pt x="192270" y="112262"/>
                </a:lnTo>
                <a:lnTo>
                  <a:pt x="258587" y="100806"/>
                </a:lnTo>
                <a:lnTo>
                  <a:pt x="333679" y="89797"/>
                </a:lnTo>
                <a:lnTo>
                  <a:pt x="374396" y="84470"/>
                </a:lnTo>
                <a:lnTo>
                  <a:pt x="417165" y="79266"/>
                </a:lnTo>
                <a:lnTo>
                  <a:pt x="461936" y="74191"/>
                </a:lnTo>
                <a:lnTo>
                  <a:pt x="508662" y="69247"/>
                </a:lnTo>
                <a:lnTo>
                  <a:pt x="557297" y="64438"/>
                </a:lnTo>
                <a:lnTo>
                  <a:pt x="607791" y="59770"/>
                </a:lnTo>
                <a:lnTo>
                  <a:pt x="660098" y="55245"/>
                </a:lnTo>
                <a:lnTo>
                  <a:pt x="714169" y="50867"/>
                </a:lnTo>
                <a:lnTo>
                  <a:pt x="769958" y="46641"/>
                </a:lnTo>
                <a:lnTo>
                  <a:pt x="827416" y="42571"/>
                </a:lnTo>
                <a:lnTo>
                  <a:pt x="886496" y="38661"/>
                </a:lnTo>
                <a:lnTo>
                  <a:pt x="947150" y="34914"/>
                </a:lnTo>
                <a:lnTo>
                  <a:pt x="1009330" y="31334"/>
                </a:lnTo>
                <a:lnTo>
                  <a:pt x="1072989" y="27927"/>
                </a:lnTo>
                <a:lnTo>
                  <a:pt x="1138079" y="24695"/>
                </a:lnTo>
                <a:lnTo>
                  <a:pt x="1204552" y="21642"/>
                </a:lnTo>
                <a:lnTo>
                  <a:pt x="1272361" y="18773"/>
                </a:lnTo>
                <a:lnTo>
                  <a:pt x="1341458" y="16092"/>
                </a:lnTo>
                <a:lnTo>
                  <a:pt x="1411796" y="13602"/>
                </a:lnTo>
                <a:lnTo>
                  <a:pt x="1483326" y="11308"/>
                </a:lnTo>
                <a:lnTo>
                  <a:pt x="1556002" y="9213"/>
                </a:lnTo>
                <a:lnTo>
                  <a:pt x="1629774" y="7322"/>
                </a:lnTo>
                <a:lnTo>
                  <a:pt x="1704597" y="5638"/>
                </a:lnTo>
                <a:lnTo>
                  <a:pt x="1780421" y="4166"/>
                </a:lnTo>
                <a:lnTo>
                  <a:pt x="1857200" y="2910"/>
                </a:lnTo>
                <a:lnTo>
                  <a:pt x="1934886" y="1873"/>
                </a:lnTo>
                <a:lnTo>
                  <a:pt x="2013430" y="1059"/>
                </a:lnTo>
                <a:lnTo>
                  <a:pt x="2092786" y="473"/>
                </a:lnTo>
                <a:lnTo>
                  <a:pt x="2172906" y="119"/>
                </a:lnTo>
                <a:lnTo>
                  <a:pt x="2253741" y="0"/>
                </a:lnTo>
                <a:lnTo>
                  <a:pt x="2334569" y="119"/>
                </a:lnTo>
                <a:lnTo>
                  <a:pt x="2414681" y="473"/>
                </a:lnTo>
                <a:lnTo>
                  <a:pt x="2494030" y="1059"/>
                </a:lnTo>
                <a:lnTo>
                  <a:pt x="2572567" y="1873"/>
                </a:lnTo>
                <a:lnTo>
                  <a:pt x="2650246" y="2910"/>
                </a:lnTo>
                <a:lnTo>
                  <a:pt x="2727018" y="4166"/>
                </a:lnTo>
                <a:lnTo>
                  <a:pt x="2802837" y="5638"/>
                </a:lnTo>
                <a:lnTo>
                  <a:pt x="2877653" y="7322"/>
                </a:lnTo>
                <a:lnTo>
                  <a:pt x="2951421" y="9213"/>
                </a:lnTo>
                <a:lnTo>
                  <a:pt x="3024091" y="11308"/>
                </a:lnTo>
                <a:lnTo>
                  <a:pt x="3095616" y="13602"/>
                </a:lnTo>
                <a:lnTo>
                  <a:pt x="3165949" y="16092"/>
                </a:lnTo>
                <a:lnTo>
                  <a:pt x="3235042" y="18773"/>
                </a:lnTo>
                <a:lnTo>
                  <a:pt x="3302847" y="21642"/>
                </a:lnTo>
                <a:lnTo>
                  <a:pt x="3369316" y="24695"/>
                </a:lnTo>
                <a:lnTo>
                  <a:pt x="3434402" y="27927"/>
                </a:lnTo>
                <a:lnTo>
                  <a:pt x="3498058" y="31334"/>
                </a:lnTo>
                <a:lnTo>
                  <a:pt x="3560235" y="34914"/>
                </a:lnTo>
                <a:lnTo>
                  <a:pt x="3620886" y="38661"/>
                </a:lnTo>
                <a:lnTo>
                  <a:pt x="3679963" y="42571"/>
                </a:lnTo>
                <a:lnTo>
                  <a:pt x="3737418" y="46641"/>
                </a:lnTo>
                <a:lnTo>
                  <a:pt x="3793205" y="50867"/>
                </a:lnTo>
                <a:lnTo>
                  <a:pt x="3847274" y="55244"/>
                </a:lnTo>
                <a:lnTo>
                  <a:pt x="3899579" y="59770"/>
                </a:lnTo>
                <a:lnTo>
                  <a:pt x="3950071" y="64438"/>
                </a:lnTo>
                <a:lnTo>
                  <a:pt x="3998704" y="69247"/>
                </a:lnTo>
                <a:lnTo>
                  <a:pt x="4045429" y="74191"/>
                </a:lnTo>
                <a:lnTo>
                  <a:pt x="4090199" y="79266"/>
                </a:lnTo>
                <a:lnTo>
                  <a:pt x="4132966" y="84470"/>
                </a:lnTo>
                <a:lnTo>
                  <a:pt x="4173682" y="89797"/>
                </a:lnTo>
                <a:lnTo>
                  <a:pt x="4212300" y="95244"/>
                </a:lnTo>
                <a:lnTo>
                  <a:pt x="4283051" y="106480"/>
                </a:lnTo>
                <a:lnTo>
                  <a:pt x="4344836" y="118148"/>
                </a:lnTo>
                <a:lnTo>
                  <a:pt x="4397275" y="130215"/>
                </a:lnTo>
                <a:lnTo>
                  <a:pt x="4439985" y="142648"/>
                </a:lnTo>
                <a:lnTo>
                  <a:pt x="4484976" y="161917"/>
                </a:lnTo>
                <a:lnTo>
                  <a:pt x="4507357" y="188595"/>
                </a:lnTo>
                <a:lnTo>
                  <a:pt x="4505934" y="195366"/>
                </a:lnTo>
                <a:lnTo>
                  <a:pt x="4472586" y="221809"/>
                </a:lnTo>
                <a:lnTo>
                  <a:pt x="4419870" y="240857"/>
                </a:lnTo>
                <a:lnTo>
                  <a:pt x="4372247" y="253122"/>
                </a:lnTo>
                <a:lnTo>
                  <a:pt x="4315088" y="265002"/>
                </a:lnTo>
                <a:lnTo>
                  <a:pt x="4248772" y="276467"/>
                </a:lnTo>
                <a:lnTo>
                  <a:pt x="4173682" y="287484"/>
                </a:lnTo>
                <a:lnTo>
                  <a:pt x="4132966" y="292814"/>
                </a:lnTo>
                <a:lnTo>
                  <a:pt x="4090199" y="298021"/>
                </a:lnTo>
                <a:lnTo>
                  <a:pt x="4045429" y="303100"/>
                </a:lnTo>
                <a:lnTo>
                  <a:pt x="3998704" y="308046"/>
                </a:lnTo>
                <a:lnTo>
                  <a:pt x="3950071" y="312857"/>
                </a:lnTo>
                <a:lnTo>
                  <a:pt x="3899579" y="317528"/>
                </a:lnTo>
                <a:lnTo>
                  <a:pt x="3847274" y="322056"/>
                </a:lnTo>
                <a:lnTo>
                  <a:pt x="3793205" y="326435"/>
                </a:lnTo>
                <a:lnTo>
                  <a:pt x="3737418" y="330663"/>
                </a:lnTo>
                <a:lnTo>
                  <a:pt x="3679963" y="334734"/>
                </a:lnTo>
                <a:lnTo>
                  <a:pt x="3620886" y="338646"/>
                </a:lnTo>
                <a:lnTo>
                  <a:pt x="3560235" y="342395"/>
                </a:lnTo>
                <a:lnTo>
                  <a:pt x="3498058" y="345975"/>
                </a:lnTo>
                <a:lnTo>
                  <a:pt x="3434402" y="349384"/>
                </a:lnTo>
                <a:lnTo>
                  <a:pt x="3369316" y="352617"/>
                </a:lnTo>
                <a:lnTo>
                  <a:pt x="3302847" y="355670"/>
                </a:lnTo>
                <a:lnTo>
                  <a:pt x="3235042" y="358540"/>
                </a:lnTo>
                <a:lnTo>
                  <a:pt x="3165949" y="361222"/>
                </a:lnTo>
                <a:lnTo>
                  <a:pt x="3095616" y="363712"/>
                </a:lnTo>
                <a:lnTo>
                  <a:pt x="3024091" y="366007"/>
                </a:lnTo>
                <a:lnTo>
                  <a:pt x="2951421" y="368102"/>
                </a:lnTo>
                <a:lnTo>
                  <a:pt x="2877653" y="369993"/>
                </a:lnTo>
                <a:lnTo>
                  <a:pt x="2802837" y="371677"/>
                </a:lnTo>
                <a:lnTo>
                  <a:pt x="2727018" y="373149"/>
                </a:lnTo>
                <a:lnTo>
                  <a:pt x="2650246" y="374406"/>
                </a:lnTo>
                <a:lnTo>
                  <a:pt x="2572567" y="375443"/>
                </a:lnTo>
                <a:lnTo>
                  <a:pt x="2494030" y="376257"/>
                </a:lnTo>
                <a:lnTo>
                  <a:pt x="2414681" y="376843"/>
                </a:lnTo>
                <a:lnTo>
                  <a:pt x="2334569" y="377197"/>
                </a:lnTo>
                <a:lnTo>
                  <a:pt x="2253741" y="377317"/>
                </a:lnTo>
                <a:lnTo>
                  <a:pt x="2172906" y="377197"/>
                </a:lnTo>
                <a:lnTo>
                  <a:pt x="2092786" y="376843"/>
                </a:lnTo>
                <a:lnTo>
                  <a:pt x="2013430" y="376257"/>
                </a:lnTo>
                <a:lnTo>
                  <a:pt x="1934886" y="375443"/>
                </a:lnTo>
                <a:lnTo>
                  <a:pt x="1857200" y="374406"/>
                </a:lnTo>
                <a:lnTo>
                  <a:pt x="1780421" y="373149"/>
                </a:lnTo>
                <a:lnTo>
                  <a:pt x="1704597" y="371677"/>
                </a:lnTo>
                <a:lnTo>
                  <a:pt x="1629774" y="369993"/>
                </a:lnTo>
                <a:lnTo>
                  <a:pt x="1556002" y="368102"/>
                </a:lnTo>
                <a:lnTo>
                  <a:pt x="1483326" y="366007"/>
                </a:lnTo>
                <a:lnTo>
                  <a:pt x="1411796" y="363712"/>
                </a:lnTo>
                <a:lnTo>
                  <a:pt x="1341458" y="361222"/>
                </a:lnTo>
                <a:lnTo>
                  <a:pt x="1272361" y="358540"/>
                </a:lnTo>
                <a:lnTo>
                  <a:pt x="1204552" y="355670"/>
                </a:lnTo>
                <a:lnTo>
                  <a:pt x="1138079" y="352617"/>
                </a:lnTo>
                <a:lnTo>
                  <a:pt x="1072989" y="349384"/>
                </a:lnTo>
                <a:lnTo>
                  <a:pt x="1009330" y="345975"/>
                </a:lnTo>
                <a:lnTo>
                  <a:pt x="947150" y="342395"/>
                </a:lnTo>
                <a:lnTo>
                  <a:pt x="886496" y="338646"/>
                </a:lnTo>
                <a:lnTo>
                  <a:pt x="827416" y="334734"/>
                </a:lnTo>
                <a:lnTo>
                  <a:pt x="769958" y="330663"/>
                </a:lnTo>
                <a:lnTo>
                  <a:pt x="714169" y="326435"/>
                </a:lnTo>
                <a:lnTo>
                  <a:pt x="660098" y="322056"/>
                </a:lnTo>
                <a:lnTo>
                  <a:pt x="607791" y="317528"/>
                </a:lnTo>
                <a:lnTo>
                  <a:pt x="557297" y="312857"/>
                </a:lnTo>
                <a:lnTo>
                  <a:pt x="508662" y="308046"/>
                </a:lnTo>
                <a:lnTo>
                  <a:pt x="461936" y="303100"/>
                </a:lnTo>
                <a:lnTo>
                  <a:pt x="417165" y="298021"/>
                </a:lnTo>
                <a:lnTo>
                  <a:pt x="374396" y="292814"/>
                </a:lnTo>
                <a:lnTo>
                  <a:pt x="333679" y="287484"/>
                </a:lnTo>
                <a:lnTo>
                  <a:pt x="295060" y="282033"/>
                </a:lnTo>
                <a:lnTo>
                  <a:pt x="224308" y="270789"/>
                </a:lnTo>
                <a:lnTo>
                  <a:pt x="162522" y="259112"/>
                </a:lnTo>
                <a:lnTo>
                  <a:pt x="110082" y="247035"/>
                </a:lnTo>
                <a:lnTo>
                  <a:pt x="67371" y="234591"/>
                </a:lnTo>
                <a:lnTo>
                  <a:pt x="22380" y="215303"/>
                </a:lnTo>
                <a:lnTo>
                  <a:pt x="0" y="188595"/>
                </a:lnTo>
                <a:close/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2875" y="2514714"/>
            <a:ext cx="361950" cy="36932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42875" y="2514714"/>
            <a:ext cx="361950" cy="36957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320"/>
              </a:spcBef>
            </a:pP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14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0471784" y="2462263"/>
            <a:ext cx="361950" cy="36932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0471784" y="2462263"/>
            <a:ext cx="361950" cy="36957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320"/>
              </a:spcBef>
            </a:pP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14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71450" y="4625073"/>
            <a:ext cx="361950" cy="36932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71450" y="4625073"/>
            <a:ext cx="361950" cy="36957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320"/>
              </a:spcBef>
            </a:pP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14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8310371" y="4864609"/>
            <a:ext cx="1430274" cy="194843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8826500" y="5088432"/>
            <a:ext cx="33020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200" dirty="0">
                <a:solidFill>
                  <a:srgbClr val="FFFFFF"/>
                </a:solidFill>
                <a:latin typeface="Arial Rounded MT Bold"/>
                <a:cs typeface="Arial Rounded MT Bold"/>
              </a:rPr>
              <a:t>!</a:t>
            </a:r>
            <a:endParaRPr sz="7200">
              <a:latin typeface="Arial Rounded MT Bold"/>
              <a:cs typeface="Arial Rounded MT Bold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291319" y="5316092"/>
            <a:ext cx="125476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95"/>
              </a:spcBef>
            </a:pPr>
            <a:r>
              <a:rPr sz="1000" spc="35" dirty="0">
                <a:solidFill>
                  <a:srgbClr val="FFFFFF"/>
                </a:solidFill>
                <a:latin typeface="Calibri"/>
                <a:cs typeface="Calibri"/>
              </a:rPr>
              <a:t>Importante</a:t>
            </a:r>
            <a:r>
              <a:rPr sz="10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mantener  </a:t>
            </a:r>
            <a:r>
              <a:rPr sz="1000" spc="35" dirty="0">
                <a:solidFill>
                  <a:srgbClr val="FFFFFF"/>
                </a:solidFill>
                <a:latin typeface="Calibri"/>
                <a:cs typeface="Calibri"/>
              </a:rPr>
              <a:t>la 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información  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actualizada </a:t>
            </a:r>
            <a:r>
              <a:rPr sz="1000" spc="85" dirty="0">
                <a:solidFill>
                  <a:srgbClr val="FFFFFF"/>
                </a:solidFill>
                <a:latin typeface="Calibri"/>
                <a:cs typeface="Calibri"/>
              </a:rPr>
              <a:t>de 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cara</a:t>
            </a:r>
            <a:r>
              <a:rPr sz="10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a  los</a:t>
            </a:r>
            <a:r>
              <a:rPr sz="10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55" dirty="0">
                <a:solidFill>
                  <a:srgbClr val="FFFFFF"/>
                </a:solidFill>
                <a:latin typeface="Calibri"/>
                <a:cs typeface="Calibri"/>
              </a:rPr>
              <a:t>ciudadanos.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68755" y="2282698"/>
            <a:ext cx="5137785" cy="222631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860420" y="3273552"/>
            <a:ext cx="1333500" cy="504825"/>
          </a:xfrm>
          <a:custGeom>
            <a:avLst/>
            <a:gdLst/>
            <a:ahLst/>
            <a:cxnLst/>
            <a:rect l="l" t="t" r="r" b="b"/>
            <a:pathLst>
              <a:path w="1333500" h="504825">
                <a:moveTo>
                  <a:pt x="0" y="252349"/>
                </a:moveTo>
                <a:lnTo>
                  <a:pt x="13543" y="201469"/>
                </a:lnTo>
                <a:lnTo>
                  <a:pt x="52387" y="154090"/>
                </a:lnTo>
                <a:lnTo>
                  <a:pt x="113853" y="111224"/>
                </a:lnTo>
                <a:lnTo>
                  <a:pt x="152232" y="91799"/>
                </a:lnTo>
                <a:lnTo>
                  <a:pt x="195262" y="73882"/>
                </a:lnTo>
                <a:lnTo>
                  <a:pt x="242608" y="57599"/>
                </a:lnTo>
                <a:lnTo>
                  <a:pt x="293935" y="43076"/>
                </a:lnTo>
                <a:lnTo>
                  <a:pt x="348908" y="30441"/>
                </a:lnTo>
                <a:lnTo>
                  <a:pt x="407193" y="19819"/>
                </a:lnTo>
                <a:lnTo>
                  <a:pt x="468455" y="11338"/>
                </a:lnTo>
                <a:lnTo>
                  <a:pt x="532358" y="5123"/>
                </a:lnTo>
                <a:lnTo>
                  <a:pt x="598568" y="1301"/>
                </a:lnTo>
                <a:lnTo>
                  <a:pt x="666750" y="0"/>
                </a:lnTo>
                <a:lnTo>
                  <a:pt x="734910" y="1301"/>
                </a:lnTo>
                <a:lnTo>
                  <a:pt x="801105" y="5123"/>
                </a:lnTo>
                <a:lnTo>
                  <a:pt x="864997" y="11338"/>
                </a:lnTo>
                <a:lnTo>
                  <a:pt x="926252" y="19819"/>
                </a:lnTo>
                <a:lnTo>
                  <a:pt x="984534" y="30441"/>
                </a:lnTo>
                <a:lnTo>
                  <a:pt x="1039508" y="43076"/>
                </a:lnTo>
                <a:lnTo>
                  <a:pt x="1090838" y="57599"/>
                </a:lnTo>
                <a:lnTo>
                  <a:pt x="1138189" y="73882"/>
                </a:lnTo>
                <a:lnTo>
                  <a:pt x="1181226" y="91799"/>
                </a:lnTo>
                <a:lnTo>
                  <a:pt x="1219612" y="111224"/>
                </a:lnTo>
                <a:lnTo>
                  <a:pt x="1253014" y="132030"/>
                </a:lnTo>
                <a:lnTo>
                  <a:pt x="1303518" y="177279"/>
                </a:lnTo>
                <a:lnTo>
                  <a:pt x="1330056" y="226535"/>
                </a:lnTo>
                <a:lnTo>
                  <a:pt x="1333500" y="252349"/>
                </a:lnTo>
                <a:lnTo>
                  <a:pt x="1330056" y="278164"/>
                </a:lnTo>
                <a:lnTo>
                  <a:pt x="1303518" y="327430"/>
                </a:lnTo>
                <a:lnTo>
                  <a:pt x="1253014" y="372697"/>
                </a:lnTo>
                <a:lnTo>
                  <a:pt x="1219612" y="393513"/>
                </a:lnTo>
                <a:lnTo>
                  <a:pt x="1181226" y="412950"/>
                </a:lnTo>
                <a:lnTo>
                  <a:pt x="1138189" y="430879"/>
                </a:lnTo>
                <a:lnTo>
                  <a:pt x="1090838" y="447174"/>
                </a:lnTo>
                <a:lnTo>
                  <a:pt x="1039508" y="461708"/>
                </a:lnTo>
                <a:lnTo>
                  <a:pt x="984534" y="474353"/>
                </a:lnTo>
                <a:lnTo>
                  <a:pt x="926252" y="484985"/>
                </a:lnTo>
                <a:lnTo>
                  <a:pt x="864997" y="493474"/>
                </a:lnTo>
                <a:lnTo>
                  <a:pt x="801105" y="499695"/>
                </a:lnTo>
                <a:lnTo>
                  <a:pt x="734910" y="503521"/>
                </a:lnTo>
                <a:lnTo>
                  <a:pt x="666750" y="504825"/>
                </a:lnTo>
                <a:lnTo>
                  <a:pt x="598568" y="503521"/>
                </a:lnTo>
                <a:lnTo>
                  <a:pt x="532358" y="499695"/>
                </a:lnTo>
                <a:lnTo>
                  <a:pt x="468455" y="493474"/>
                </a:lnTo>
                <a:lnTo>
                  <a:pt x="407193" y="484985"/>
                </a:lnTo>
                <a:lnTo>
                  <a:pt x="348908" y="474353"/>
                </a:lnTo>
                <a:lnTo>
                  <a:pt x="293935" y="461708"/>
                </a:lnTo>
                <a:lnTo>
                  <a:pt x="242608" y="447174"/>
                </a:lnTo>
                <a:lnTo>
                  <a:pt x="195262" y="430879"/>
                </a:lnTo>
                <a:lnTo>
                  <a:pt x="152232" y="412950"/>
                </a:lnTo>
                <a:lnTo>
                  <a:pt x="113853" y="393513"/>
                </a:lnTo>
                <a:lnTo>
                  <a:pt x="80460" y="372697"/>
                </a:lnTo>
                <a:lnTo>
                  <a:pt x="29970" y="327430"/>
                </a:lnTo>
                <a:lnTo>
                  <a:pt x="3441" y="278164"/>
                </a:lnTo>
                <a:lnTo>
                  <a:pt x="0" y="252349"/>
                </a:lnTo>
                <a:close/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58265" y="4542535"/>
            <a:ext cx="5137785" cy="202996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2591" y="113792"/>
            <a:ext cx="7046595" cy="676910"/>
          </a:xfrm>
          <a:custGeom>
            <a:avLst/>
            <a:gdLst/>
            <a:ahLst/>
            <a:cxnLst/>
            <a:rect l="l" t="t" r="r" b="b"/>
            <a:pathLst>
              <a:path w="7046595" h="676910">
                <a:moveTo>
                  <a:pt x="6933336" y="0"/>
                </a:moveTo>
                <a:lnTo>
                  <a:pt x="112801" y="0"/>
                </a:lnTo>
                <a:lnTo>
                  <a:pt x="68890" y="8872"/>
                </a:lnTo>
                <a:lnTo>
                  <a:pt x="33035" y="33067"/>
                </a:lnTo>
                <a:lnTo>
                  <a:pt x="8863" y="68955"/>
                </a:lnTo>
                <a:lnTo>
                  <a:pt x="0" y="112902"/>
                </a:lnTo>
                <a:lnTo>
                  <a:pt x="0" y="564133"/>
                </a:lnTo>
                <a:lnTo>
                  <a:pt x="8863" y="608008"/>
                </a:lnTo>
                <a:lnTo>
                  <a:pt x="33035" y="643858"/>
                </a:lnTo>
                <a:lnTo>
                  <a:pt x="68890" y="668039"/>
                </a:lnTo>
                <a:lnTo>
                  <a:pt x="112801" y="676909"/>
                </a:lnTo>
                <a:lnTo>
                  <a:pt x="6933336" y="676909"/>
                </a:lnTo>
                <a:lnTo>
                  <a:pt x="6977210" y="668039"/>
                </a:lnTo>
                <a:lnTo>
                  <a:pt x="7013060" y="643858"/>
                </a:lnTo>
                <a:lnTo>
                  <a:pt x="7037242" y="608008"/>
                </a:lnTo>
                <a:lnTo>
                  <a:pt x="7046112" y="564133"/>
                </a:lnTo>
                <a:lnTo>
                  <a:pt x="7046112" y="112902"/>
                </a:lnTo>
                <a:lnTo>
                  <a:pt x="7037242" y="68955"/>
                </a:lnTo>
                <a:lnTo>
                  <a:pt x="7013060" y="33067"/>
                </a:lnTo>
                <a:lnTo>
                  <a:pt x="6977210" y="8872"/>
                </a:lnTo>
                <a:lnTo>
                  <a:pt x="6933336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72591" y="113792"/>
            <a:ext cx="7046595" cy="676910"/>
          </a:xfrm>
          <a:custGeom>
            <a:avLst/>
            <a:gdLst/>
            <a:ahLst/>
            <a:cxnLst/>
            <a:rect l="l" t="t" r="r" b="b"/>
            <a:pathLst>
              <a:path w="7046595" h="676910">
                <a:moveTo>
                  <a:pt x="0" y="112902"/>
                </a:moveTo>
                <a:lnTo>
                  <a:pt x="8863" y="68955"/>
                </a:lnTo>
                <a:lnTo>
                  <a:pt x="33035" y="33067"/>
                </a:lnTo>
                <a:lnTo>
                  <a:pt x="68890" y="8872"/>
                </a:lnTo>
                <a:lnTo>
                  <a:pt x="112801" y="0"/>
                </a:lnTo>
                <a:lnTo>
                  <a:pt x="6933336" y="0"/>
                </a:lnTo>
                <a:lnTo>
                  <a:pt x="6977210" y="8872"/>
                </a:lnTo>
                <a:lnTo>
                  <a:pt x="7013060" y="33067"/>
                </a:lnTo>
                <a:lnTo>
                  <a:pt x="7037242" y="68955"/>
                </a:lnTo>
                <a:lnTo>
                  <a:pt x="7046112" y="112902"/>
                </a:lnTo>
                <a:lnTo>
                  <a:pt x="7046112" y="564133"/>
                </a:lnTo>
                <a:lnTo>
                  <a:pt x="7037242" y="608008"/>
                </a:lnTo>
                <a:lnTo>
                  <a:pt x="7013060" y="643858"/>
                </a:lnTo>
                <a:lnTo>
                  <a:pt x="6977210" y="668039"/>
                </a:lnTo>
                <a:lnTo>
                  <a:pt x="6933336" y="676909"/>
                </a:lnTo>
                <a:lnTo>
                  <a:pt x="112801" y="676909"/>
                </a:lnTo>
                <a:lnTo>
                  <a:pt x="68890" y="668039"/>
                </a:lnTo>
                <a:lnTo>
                  <a:pt x="33035" y="643858"/>
                </a:lnTo>
                <a:lnTo>
                  <a:pt x="8863" y="608008"/>
                </a:lnTo>
                <a:lnTo>
                  <a:pt x="0" y="564133"/>
                </a:lnTo>
                <a:lnTo>
                  <a:pt x="0" y="112902"/>
                </a:lnTo>
                <a:close/>
              </a:path>
            </a:pathLst>
          </a:custGeom>
          <a:ln w="19050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065526" y="113537"/>
            <a:ext cx="2660015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APOYO INSTITUCIONAL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ts val="1660"/>
              </a:lnSpc>
              <a:spcBef>
                <a:spcPts val="40"/>
              </a:spcBef>
            </a:pP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A206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– Gestión</a:t>
            </a:r>
            <a:r>
              <a:rPr sz="1400" spc="-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Contractual</a:t>
            </a:r>
            <a:endParaRPr sz="1400">
              <a:latin typeface="Verdana"/>
              <a:cs typeface="Verdana"/>
            </a:endParaRPr>
          </a:p>
          <a:p>
            <a:pPr algn="ctr">
              <a:lnSpc>
                <a:spcPts val="1660"/>
              </a:lnSpc>
            </a:pP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Responsable: Secretaría</a:t>
            </a:r>
            <a:r>
              <a:rPr sz="1400" spc="-9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General</a:t>
            </a:r>
            <a:endParaRPr sz="1400">
              <a:latin typeface="Arial"/>
              <a:cs typeface="Arial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3896995" y="1021080"/>
          <a:ext cx="2276475" cy="21005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65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08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908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1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10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907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Guías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7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4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907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10" dirty="0">
                          <a:latin typeface="Verdana"/>
                          <a:cs typeface="Verdana"/>
                        </a:rPr>
                        <a:t>19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Modelos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spc="-10" dirty="0">
                          <a:latin typeface="Verdana"/>
                          <a:cs typeface="Verdana"/>
                        </a:rPr>
                        <a:t>16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907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Anexos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55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8676640" y="935989"/>
          <a:ext cx="2271395" cy="22726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66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107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0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0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10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078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0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000" dirty="0">
                          <a:latin typeface="Verdana"/>
                          <a:cs typeface="Verdana"/>
                        </a:rPr>
                        <a:t>2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78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000" spc="-5" dirty="0">
                          <a:latin typeface="Verdana"/>
                          <a:cs typeface="Verdana"/>
                        </a:rPr>
                        <a:t>Guías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000" dirty="0">
                          <a:latin typeface="Verdana"/>
                          <a:cs typeface="Verdana"/>
                        </a:rPr>
                        <a:t>2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078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0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000" dirty="0">
                          <a:latin typeface="Verdana"/>
                          <a:cs typeface="Verdana"/>
                        </a:rPr>
                        <a:t>3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952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0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000" spc="-5" dirty="0">
                          <a:latin typeface="Verdana"/>
                          <a:cs typeface="Verdana"/>
                        </a:rPr>
                        <a:t>19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078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000" spc="-5" dirty="0">
                          <a:latin typeface="Verdana"/>
                          <a:cs typeface="Verdana"/>
                        </a:rPr>
                        <a:t>Modelos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000" spc="-5" dirty="0">
                          <a:latin typeface="Verdana"/>
                          <a:cs typeface="Verdana"/>
                        </a:rPr>
                        <a:t>15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1078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000" dirty="0">
                          <a:latin typeface="Verdana"/>
                          <a:cs typeface="Verdana"/>
                        </a:rPr>
                        <a:t>Plantillas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000" dirty="0">
                          <a:latin typeface="Verdana"/>
                          <a:cs typeface="Verdana"/>
                        </a:rPr>
                        <a:t>1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107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000" spc="-10" dirty="0">
                          <a:latin typeface="Verdana"/>
                          <a:cs typeface="Verdana"/>
                        </a:rPr>
                        <a:t>Anexos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000" dirty="0">
                          <a:latin typeface="Verdana"/>
                          <a:cs typeface="Verdana"/>
                        </a:rPr>
                        <a:t>2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078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0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Documentos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0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54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164655" y="3383026"/>
          <a:ext cx="2276475" cy="13925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29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8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7280">
                <a:tc gridSpan="2">
                  <a:txBody>
                    <a:bodyPr/>
                    <a:lstStyle/>
                    <a:p>
                      <a:pPr marL="134620" marR="128905" indent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A206PR01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Proceso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Selección (Licitación  Pública, Selección  Abreviada de Menor  Cuantía, Subasta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Inversa  y Concurso de</a:t>
                      </a:r>
                      <a:r>
                        <a:rPr sz="11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Méritos)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Modelos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9535032" y="4918836"/>
          <a:ext cx="2511425" cy="1765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202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2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719">
                <a:tc gridSpan="2">
                  <a:txBody>
                    <a:bodyPr/>
                    <a:lstStyle/>
                    <a:p>
                      <a:pPr marL="935990" marR="238125" indent="-68770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Asociados</a:t>
                      </a:r>
                      <a:r>
                        <a:rPr sz="1100" b="1" spc="-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al  Proceso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369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419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Guías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419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79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419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2419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9079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Modelos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419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" name="object 9"/>
          <p:cNvSpPr/>
          <p:nvPr/>
        </p:nvSpPr>
        <p:spPr>
          <a:xfrm>
            <a:off x="6930517" y="1171194"/>
            <a:ext cx="1608581" cy="160858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394460" y="1249172"/>
            <a:ext cx="1385316" cy="13853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2647188" y="3406647"/>
          <a:ext cx="2176780" cy="13690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57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29639">
                <a:tc>
                  <a:txBody>
                    <a:bodyPr/>
                    <a:lstStyle/>
                    <a:p>
                      <a:pPr marL="127000" marR="119380" indent="-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A206PR02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Selección  abreviada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Compra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por 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catálogo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  celebración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</a:t>
                      </a:r>
                      <a:r>
                        <a:rPr sz="1100" b="1" spc="-6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acuerdos  marcos de</a:t>
                      </a:r>
                      <a:r>
                        <a:rPr sz="1100" b="1" spc="-3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precios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19">
                <a:tc>
                  <a:txBody>
                    <a:bodyPr/>
                    <a:lstStyle/>
                    <a:p>
                      <a:pPr marL="738505" marR="325755" indent="-40576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No </a:t>
                      </a:r>
                      <a:r>
                        <a:rPr sz="1100" spc="-5" dirty="0">
                          <a:latin typeface="Verdana"/>
                          <a:cs typeface="Verdana"/>
                        </a:rPr>
                        <a:t>tiene</a:t>
                      </a:r>
                      <a:r>
                        <a:rPr sz="1100" spc="-8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100" dirty="0">
                          <a:latin typeface="Verdana"/>
                          <a:cs typeface="Verdana"/>
                        </a:rPr>
                        <a:t>documentos  </a:t>
                      </a:r>
                      <a:r>
                        <a:rPr sz="1100" spc="-5" dirty="0">
                          <a:latin typeface="Verdana"/>
                          <a:cs typeface="Verdana"/>
                        </a:rPr>
                        <a:t>asociados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object 12"/>
          <p:cNvGraphicFramePr>
            <a:graphicFrameLocks noGrp="1"/>
          </p:cNvGraphicFramePr>
          <p:nvPr/>
        </p:nvGraphicFramePr>
        <p:xfrm>
          <a:off x="4886705" y="3430270"/>
          <a:ext cx="2276475" cy="8896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29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8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4359">
                <a:tc gridSpan="2">
                  <a:txBody>
                    <a:bodyPr/>
                    <a:lstStyle/>
                    <a:p>
                      <a:pPr marL="171450" marR="164465" indent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A206PR03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Invitación  pública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modalidad</a:t>
                      </a:r>
                      <a:r>
                        <a:rPr sz="1100" b="1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mínima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cuantía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" name="object 13"/>
          <p:cNvSpPr/>
          <p:nvPr/>
        </p:nvSpPr>
        <p:spPr>
          <a:xfrm>
            <a:off x="7207377" y="3235451"/>
            <a:ext cx="0" cy="1171575"/>
          </a:xfrm>
          <a:custGeom>
            <a:avLst/>
            <a:gdLst/>
            <a:ahLst/>
            <a:cxnLst/>
            <a:rect l="l" t="t" r="r" b="b"/>
            <a:pathLst>
              <a:path h="1171575">
                <a:moveTo>
                  <a:pt x="0" y="0"/>
                </a:moveTo>
                <a:lnTo>
                  <a:pt x="0" y="1171448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364726" y="3235451"/>
            <a:ext cx="0" cy="1171575"/>
          </a:xfrm>
          <a:custGeom>
            <a:avLst/>
            <a:gdLst/>
            <a:ahLst/>
            <a:cxnLst/>
            <a:rect l="l" t="t" r="r" b="b"/>
            <a:pathLst>
              <a:path h="1171575">
                <a:moveTo>
                  <a:pt x="0" y="0"/>
                </a:moveTo>
                <a:lnTo>
                  <a:pt x="0" y="1171448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201027" y="3241801"/>
            <a:ext cx="2170430" cy="0"/>
          </a:xfrm>
          <a:custGeom>
            <a:avLst/>
            <a:gdLst/>
            <a:ahLst/>
            <a:cxnLst/>
            <a:rect l="l" t="t" r="r" b="b"/>
            <a:pathLst>
              <a:path w="2170429">
                <a:moveTo>
                  <a:pt x="0" y="0"/>
                </a:moveTo>
                <a:lnTo>
                  <a:pt x="2170049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6" name="object 16"/>
          <p:cNvGraphicFramePr>
            <a:graphicFrameLocks noGrp="1"/>
          </p:cNvGraphicFramePr>
          <p:nvPr/>
        </p:nvGraphicFramePr>
        <p:xfrm>
          <a:off x="9472676" y="3235451"/>
          <a:ext cx="2593975" cy="16217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872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 gridSpan="2">
                  <a:txBody>
                    <a:bodyPr/>
                    <a:lstStyle/>
                    <a:p>
                      <a:pPr marL="292735" marR="28384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A206PR05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Contratación  directa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prestación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servicios profesionales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apoyo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</a:t>
                      </a:r>
                      <a:r>
                        <a:rPr sz="1100" b="1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gestión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7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Modelos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5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7" name="object 17"/>
          <p:cNvSpPr/>
          <p:nvPr/>
        </p:nvSpPr>
        <p:spPr>
          <a:xfrm>
            <a:off x="2607436" y="5070373"/>
            <a:ext cx="2257425" cy="594360"/>
          </a:xfrm>
          <a:custGeom>
            <a:avLst/>
            <a:gdLst/>
            <a:ahLst/>
            <a:cxnLst/>
            <a:rect l="l" t="t" r="r" b="b"/>
            <a:pathLst>
              <a:path w="2257425" h="594360">
                <a:moveTo>
                  <a:pt x="2257043" y="0"/>
                </a:moveTo>
                <a:lnTo>
                  <a:pt x="0" y="0"/>
                </a:lnTo>
                <a:lnTo>
                  <a:pt x="0" y="594359"/>
                </a:lnTo>
                <a:lnTo>
                  <a:pt x="2257043" y="594359"/>
                </a:lnTo>
                <a:lnTo>
                  <a:pt x="2257043" y="0"/>
                </a:lnTo>
                <a:close/>
              </a:path>
            </a:pathLst>
          </a:custGeom>
          <a:solidFill>
            <a:srgbClr val="4EA7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607436" y="5664746"/>
            <a:ext cx="1729105" cy="282575"/>
          </a:xfrm>
          <a:custGeom>
            <a:avLst/>
            <a:gdLst/>
            <a:ahLst/>
            <a:cxnLst/>
            <a:rect l="l" t="t" r="r" b="b"/>
            <a:pathLst>
              <a:path w="1729104" h="282575">
                <a:moveTo>
                  <a:pt x="1728851" y="0"/>
                </a:moveTo>
                <a:lnTo>
                  <a:pt x="0" y="0"/>
                </a:lnTo>
                <a:lnTo>
                  <a:pt x="0" y="282219"/>
                </a:lnTo>
                <a:lnTo>
                  <a:pt x="1728851" y="282219"/>
                </a:lnTo>
                <a:lnTo>
                  <a:pt x="1728851" y="0"/>
                </a:lnTo>
                <a:close/>
              </a:path>
            </a:pathLst>
          </a:custGeom>
          <a:solidFill>
            <a:srgbClr val="D0E0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336415" y="5664746"/>
            <a:ext cx="528320" cy="282575"/>
          </a:xfrm>
          <a:custGeom>
            <a:avLst/>
            <a:gdLst/>
            <a:ahLst/>
            <a:cxnLst/>
            <a:rect l="l" t="t" r="r" b="b"/>
            <a:pathLst>
              <a:path w="528320" h="282575">
                <a:moveTo>
                  <a:pt x="528142" y="0"/>
                </a:moveTo>
                <a:lnTo>
                  <a:pt x="0" y="0"/>
                </a:lnTo>
                <a:lnTo>
                  <a:pt x="0" y="282219"/>
                </a:lnTo>
                <a:lnTo>
                  <a:pt x="528142" y="282219"/>
                </a:lnTo>
                <a:lnTo>
                  <a:pt x="528142" y="0"/>
                </a:lnTo>
                <a:close/>
              </a:path>
            </a:pathLst>
          </a:custGeom>
          <a:solidFill>
            <a:srgbClr val="D0E0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607436" y="5946965"/>
            <a:ext cx="1729105" cy="282575"/>
          </a:xfrm>
          <a:custGeom>
            <a:avLst/>
            <a:gdLst/>
            <a:ahLst/>
            <a:cxnLst/>
            <a:rect l="l" t="t" r="r" b="b"/>
            <a:pathLst>
              <a:path w="1729104" h="282575">
                <a:moveTo>
                  <a:pt x="1728851" y="0"/>
                </a:moveTo>
                <a:lnTo>
                  <a:pt x="0" y="0"/>
                </a:lnTo>
                <a:lnTo>
                  <a:pt x="0" y="282219"/>
                </a:lnTo>
                <a:lnTo>
                  <a:pt x="1728851" y="282219"/>
                </a:lnTo>
                <a:lnTo>
                  <a:pt x="1728851" y="0"/>
                </a:lnTo>
                <a:close/>
              </a:path>
            </a:pathLst>
          </a:custGeom>
          <a:solidFill>
            <a:srgbClr val="E9F0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336415" y="5946965"/>
            <a:ext cx="528320" cy="282575"/>
          </a:xfrm>
          <a:custGeom>
            <a:avLst/>
            <a:gdLst/>
            <a:ahLst/>
            <a:cxnLst/>
            <a:rect l="l" t="t" r="r" b="b"/>
            <a:pathLst>
              <a:path w="528320" h="282575">
                <a:moveTo>
                  <a:pt x="528142" y="0"/>
                </a:moveTo>
                <a:lnTo>
                  <a:pt x="0" y="0"/>
                </a:lnTo>
                <a:lnTo>
                  <a:pt x="0" y="282219"/>
                </a:lnTo>
                <a:lnTo>
                  <a:pt x="528142" y="282219"/>
                </a:lnTo>
                <a:lnTo>
                  <a:pt x="528142" y="0"/>
                </a:lnTo>
                <a:close/>
              </a:path>
            </a:pathLst>
          </a:custGeom>
          <a:solidFill>
            <a:srgbClr val="E9F0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336415" y="5645683"/>
            <a:ext cx="0" cy="589915"/>
          </a:xfrm>
          <a:custGeom>
            <a:avLst/>
            <a:gdLst/>
            <a:ahLst/>
            <a:cxnLst/>
            <a:rect l="l" t="t" r="r" b="b"/>
            <a:pathLst>
              <a:path h="589914">
                <a:moveTo>
                  <a:pt x="0" y="0"/>
                </a:moveTo>
                <a:lnTo>
                  <a:pt x="0" y="589851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601086" y="5664733"/>
            <a:ext cx="2270125" cy="0"/>
          </a:xfrm>
          <a:custGeom>
            <a:avLst/>
            <a:gdLst/>
            <a:ahLst/>
            <a:cxnLst/>
            <a:rect l="l" t="t" r="r" b="b"/>
            <a:pathLst>
              <a:path w="2270125">
                <a:moveTo>
                  <a:pt x="0" y="0"/>
                </a:moveTo>
                <a:lnTo>
                  <a:pt x="2269743" y="0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601086" y="5946965"/>
            <a:ext cx="2270125" cy="0"/>
          </a:xfrm>
          <a:custGeom>
            <a:avLst/>
            <a:gdLst/>
            <a:ahLst/>
            <a:cxnLst/>
            <a:rect l="l" t="t" r="r" b="b"/>
            <a:pathLst>
              <a:path w="2270125">
                <a:moveTo>
                  <a:pt x="0" y="0"/>
                </a:moveTo>
                <a:lnTo>
                  <a:pt x="226974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607436" y="5063997"/>
            <a:ext cx="0" cy="1171575"/>
          </a:xfrm>
          <a:custGeom>
            <a:avLst/>
            <a:gdLst/>
            <a:ahLst/>
            <a:cxnLst/>
            <a:rect l="l" t="t" r="r" b="b"/>
            <a:pathLst>
              <a:path h="1171575">
                <a:moveTo>
                  <a:pt x="0" y="0"/>
                </a:moveTo>
                <a:lnTo>
                  <a:pt x="0" y="117153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864480" y="5063997"/>
            <a:ext cx="0" cy="1171575"/>
          </a:xfrm>
          <a:custGeom>
            <a:avLst/>
            <a:gdLst/>
            <a:ahLst/>
            <a:cxnLst/>
            <a:rect l="l" t="t" r="r" b="b"/>
            <a:pathLst>
              <a:path h="1171575">
                <a:moveTo>
                  <a:pt x="0" y="0"/>
                </a:moveTo>
                <a:lnTo>
                  <a:pt x="0" y="117153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601086" y="5070347"/>
            <a:ext cx="2270125" cy="0"/>
          </a:xfrm>
          <a:custGeom>
            <a:avLst/>
            <a:gdLst/>
            <a:ahLst/>
            <a:cxnLst/>
            <a:rect l="l" t="t" r="r" b="b"/>
            <a:pathLst>
              <a:path w="2270125">
                <a:moveTo>
                  <a:pt x="0" y="0"/>
                </a:moveTo>
                <a:lnTo>
                  <a:pt x="226974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601086" y="6229184"/>
            <a:ext cx="2270125" cy="0"/>
          </a:xfrm>
          <a:custGeom>
            <a:avLst/>
            <a:gdLst/>
            <a:ahLst/>
            <a:cxnLst/>
            <a:rect l="l" t="t" r="r" b="b"/>
            <a:pathLst>
              <a:path w="2270125">
                <a:moveTo>
                  <a:pt x="0" y="0"/>
                </a:moveTo>
                <a:lnTo>
                  <a:pt x="226974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2686557" y="5102428"/>
            <a:ext cx="2002155" cy="10712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9220" marR="5080" algn="ctr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FFFFFF"/>
                </a:solidFill>
                <a:latin typeface="Verdana"/>
                <a:cs typeface="Verdana"/>
              </a:rPr>
              <a:t>A206PR07 </a:t>
            </a:r>
            <a:r>
              <a:rPr sz="1100" b="1" dirty="0">
                <a:solidFill>
                  <a:srgbClr val="FFFFFF"/>
                </a:solidFill>
                <a:latin typeface="Verdana"/>
                <a:cs typeface="Verdana"/>
              </a:rPr>
              <a:t>-</a:t>
            </a:r>
            <a:r>
              <a:rPr sz="1100" b="1" spc="-4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00" b="1" spc="-5" dirty="0">
                <a:solidFill>
                  <a:srgbClr val="FFFFFF"/>
                </a:solidFill>
                <a:latin typeface="Verdana"/>
                <a:cs typeface="Verdana"/>
              </a:rPr>
              <a:t>Liquidación  </a:t>
            </a:r>
            <a:r>
              <a:rPr sz="1100" b="1" dirty="0">
                <a:solidFill>
                  <a:srgbClr val="FFFFFF"/>
                </a:solidFill>
                <a:latin typeface="Verdana"/>
                <a:cs typeface="Verdana"/>
              </a:rPr>
              <a:t>de </a:t>
            </a:r>
            <a:r>
              <a:rPr sz="1100" b="1" spc="-5" dirty="0">
                <a:solidFill>
                  <a:srgbClr val="FFFFFF"/>
                </a:solidFill>
                <a:latin typeface="Verdana"/>
                <a:cs typeface="Verdana"/>
              </a:rPr>
              <a:t>contratos/convenios  </a:t>
            </a:r>
            <a:r>
              <a:rPr sz="1100" b="1" dirty="0">
                <a:solidFill>
                  <a:srgbClr val="FFFFFF"/>
                </a:solidFill>
                <a:latin typeface="Verdana"/>
                <a:cs typeface="Verdana"/>
              </a:rPr>
              <a:t>de Ley</a:t>
            </a:r>
            <a:r>
              <a:rPr sz="1100" b="1" spc="-4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00" b="1" dirty="0">
                <a:solidFill>
                  <a:srgbClr val="FFFFFF"/>
                </a:solidFill>
                <a:latin typeface="Verdana"/>
                <a:cs typeface="Verdana"/>
              </a:rPr>
              <a:t>80</a:t>
            </a:r>
            <a:endParaRPr sz="11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  <a:tabLst>
                <a:tab pos="1870075" algn="l"/>
              </a:tabLst>
            </a:pPr>
            <a:r>
              <a:rPr sz="1100" dirty="0">
                <a:latin typeface="Verdana"/>
                <a:cs typeface="Verdana"/>
              </a:rPr>
              <a:t>Modelos	2</a:t>
            </a:r>
            <a:endParaRPr sz="11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905"/>
              </a:spcBef>
              <a:tabLst>
                <a:tab pos="1870075" algn="l"/>
              </a:tabLst>
            </a:pPr>
            <a:r>
              <a:rPr sz="1100" dirty="0">
                <a:latin typeface="Verdana"/>
                <a:cs typeface="Verdana"/>
              </a:rPr>
              <a:t>Formatos	3</a:t>
            </a:r>
            <a:endParaRPr sz="1100">
              <a:latin typeface="Verdana"/>
              <a:cs typeface="Verdana"/>
            </a:endParaRPr>
          </a:p>
        </p:txBody>
      </p:sp>
      <p:graphicFrame>
        <p:nvGraphicFramePr>
          <p:cNvPr id="30" name="object 30"/>
          <p:cNvGraphicFramePr>
            <a:graphicFrameLocks noGrp="1"/>
          </p:cNvGraphicFramePr>
          <p:nvPr/>
        </p:nvGraphicFramePr>
        <p:xfrm>
          <a:off x="7178675" y="5509133"/>
          <a:ext cx="2276475" cy="7219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29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8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745">
                <a:tc gridSpan="2">
                  <a:txBody>
                    <a:bodyPr/>
                    <a:lstStyle/>
                    <a:p>
                      <a:pPr marL="848360" marR="266700" indent="-57531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A206PR10 -</a:t>
                      </a:r>
                      <a:r>
                        <a:rPr sz="1100" b="1" spc="-7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Informes  SIRECI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Modelos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object 31"/>
          <p:cNvSpPr/>
          <p:nvPr/>
        </p:nvSpPr>
        <p:spPr>
          <a:xfrm>
            <a:off x="118051" y="5097233"/>
            <a:ext cx="2416810" cy="929640"/>
          </a:xfrm>
          <a:custGeom>
            <a:avLst/>
            <a:gdLst/>
            <a:ahLst/>
            <a:cxnLst/>
            <a:rect l="l" t="t" r="r" b="b"/>
            <a:pathLst>
              <a:path w="2416810" h="929639">
                <a:moveTo>
                  <a:pt x="2416683" y="0"/>
                </a:moveTo>
                <a:lnTo>
                  <a:pt x="0" y="0"/>
                </a:lnTo>
                <a:lnTo>
                  <a:pt x="0" y="929640"/>
                </a:lnTo>
                <a:lnTo>
                  <a:pt x="2416683" y="929640"/>
                </a:lnTo>
                <a:lnTo>
                  <a:pt x="2416683" y="0"/>
                </a:lnTo>
                <a:close/>
              </a:path>
            </a:pathLst>
          </a:custGeom>
          <a:solidFill>
            <a:srgbClr val="4EA7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18051" y="6026886"/>
            <a:ext cx="2416810" cy="282575"/>
          </a:xfrm>
          <a:custGeom>
            <a:avLst/>
            <a:gdLst/>
            <a:ahLst/>
            <a:cxnLst/>
            <a:rect l="l" t="t" r="r" b="b"/>
            <a:pathLst>
              <a:path w="2416810" h="282575">
                <a:moveTo>
                  <a:pt x="2416683" y="0"/>
                </a:moveTo>
                <a:lnTo>
                  <a:pt x="0" y="0"/>
                </a:lnTo>
                <a:lnTo>
                  <a:pt x="0" y="282219"/>
                </a:lnTo>
                <a:lnTo>
                  <a:pt x="2416683" y="282219"/>
                </a:lnTo>
                <a:lnTo>
                  <a:pt x="2416683" y="0"/>
                </a:lnTo>
                <a:close/>
              </a:path>
            </a:pathLst>
          </a:custGeom>
          <a:solidFill>
            <a:srgbClr val="D0E0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11701" y="6007823"/>
            <a:ext cx="2429510" cy="38100"/>
          </a:xfrm>
          <a:custGeom>
            <a:avLst/>
            <a:gdLst/>
            <a:ahLst/>
            <a:cxnLst/>
            <a:rect l="l" t="t" r="r" b="b"/>
            <a:pathLst>
              <a:path w="2429510" h="38100">
                <a:moveTo>
                  <a:pt x="0" y="38099"/>
                </a:moveTo>
                <a:lnTo>
                  <a:pt x="2429441" y="38099"/>
                </a:lnTo>
                <a:lnTo>
                  <a:pt x="2429441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18051" y="5090921"/>
            <a:ext cx="0" cy="1224915"/>
          </a:xfrm>
          <a:custGeom>
            <a:avLst/>
            <a:gdLst/>
            <a:ahLst/>
            <a:cxnLst/>
            <a:rect l="l" t="t" r="r" b="b"/>
            <a:pathLst>
              <a:path h="1224914">
                <a:moveTo>
                  <a:pt x="0" y="0"/>
                </a:moveTo>
                <a:lnTo>
                  <a:pt x="0" y="1224533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534792" y="5090921"/>
            <a:ext cx="0" cy="1224915"/>
          </a:xfrm>
          <a:custGeom>
            <a:avLst/>
            <a:gdLst/>
            <a:ahLst/>
            <a:cxnLst/>
            <a:rect l="l" t="t" r="r" b="b"/>
            <a:pathLst>
              <a:path h="1224914">
                <a:moveTo>
                  <a:pt x="0" y="0"/>
                </a:moveTo>
                <a:lnTo>
                  <a:pt x="0" y="1224533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11701" y="5097271"/>
            <a:ext cx="2429510" cy="0"/>
          </a:xfrm>
          <a:custGeom>
            <a:avLst/>
            <a:gdLst/>
            <a:ahLst/>
            <a:cxnLst/>
            <a:rect l="l" t="t" r="r" b="b"/>
            <a:pathLst>
              <a:path w="2429510">
                <a:moveTo>
                  <a:pt x="0" y="0"/>
                </a:moveTo>
                <a:lnTo>
                  <a:pt x="2429441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11701" y="6309105"/>
            <a:ext cx="2429510" cy="0"/>
          </a:xfrm>
          <a:custGeom>
            <a:avLst/>
            <a:gdLst/>
            <a:ahLst/>
            <a:cxnLst/>
            <a:rect l="l" t="t" r="r" b="b"/>
            <a:pathLst>
              <a:path w="2429510">
                <a:moveTo>
                  <a:pt x="0" y="0"/>
                </a:moveTo>
                <a:lnTo>
                  <a:pt x="2429441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291490" y="5129910"/>
            <a:ext cx="2070735" cy="864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100" b="1" spc="-5" dirty="0">
                <a:solidFill>
                  <a:srgbClr val="FFFFFF"/>
                </a:solidFill>
                <a:latin typeface="Verdana"/>
                <a:cs typeface="Verdana"/>
              </a:rPr>
              <a:t>A206PR06 </a:t>
            </a:r>
            <a:r>
              <a:rPr sz="1100" b="1" dirty="0">
                <a:solidFill>
                  <a:srgbClr val="FFFFFF"/>
                </a:solidFill>
                <a:latin typeface="Verdana"/>
                <a:cs typeface="Verdana"/>
              </a:rPr>
              <a:t>- </a:t>
            </a:r>
            <a:r>
              <a:rPr sz="1100" b="1" spc="-5" dirty="0">
                <a:solidFill>
                  <a:srgbClr val="FFFFFF"/>
                </a:solidFill>
                <a:latin typeface="Verdana"/>
                <a:cs typeface="Verdana"/>
              </a:rPr>
              <a:t>Adición,  modificación, prórroga,  suspensión, cesión </a:t>
            </a:r>
            <a:r>
              <a:rPr sz="1100" b="1" dirty="0">
                <a:solidFill>
                  <a:srgbClr val="FFFFFF"/>
                </a:solidFill>
                <a:latin typeface="Verdana"/>
                <a:cs typeface="Verdana"/>
              </a:rPr>
              <a:t>y/o  </a:t>
            </a:r>
            <a:r>
              <a:rPr sz="1100" b="1" spc="-5" dirty="0">
                <a:solidFill>
                  <a:srgbClr val="FFFFFF"/>
                </a:solidFill>
                <a:latin typeface="Verdana"/>
                <a:cs typeface="Verdana"/>
              </a:rPr>
              <a:t>terminación anticipada </a:t>
            </a:r>
            <a:r>
              <a:rPr sz="1100" b="1" dirty="0">
                <a:solidFill>
                  <a:srgbClr val="FFFFFF"/>
                </a:solidFill>
                <a:latin typeface="Verdana"/>
                <a:cs typeface="Verdana"/>
              </a:rPr>
              <a:t>de  </a:t>
            </a:r>
            <a:r>
              <a:rPr sz="1100" b="1" spc="-5" dirty="0">
                <a:solidFill>
                  <a:srgbClr val="FFFFFF"/>
                </a:solidFill>
                <a:latin typeface="Verdana"/>
                <a:cs typeface="Verdana"/>
              </a:rPr>
              <a:t>contratos/convenios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04622" y="6059525"/>
            <a:ext cx="224472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Verdana"/>
                <a:cs typeface="Verdana"/>
              </a:rPr>
              <a:t>No </a:t>
            </a:r>
            <a:r>
              <a:rPr sz="1100" spc="-5" dirty="0">
                <a:latin typeface="Verdana"/>
                <a:cs typeface="Verdana"/>
              </a:rPr>
              <a:t>tiene </a:t>
            </a:r>
            <a:r>
              <a:rPr sz="1100" dirty="0">
                <a:latin typeface="Verdana"/>
                <a:cs typeface="Verdana"/>
              </a:rPr>
              <a:t>documentos</a:t>
            </a:r>
            <a:r>
              <a:rPr sz="1100" spc="-60" dirty="0">
                <a:latin typeface="Verdana"/>
                <a:cs typeface="Verdana"/>
              </a:rPr>
              <a:t> </a:t>
            </a:r>
            <a:r>
              <a:rPr sz="1100" spc="-5" dirty="0">
                <a:latin typeface="Verdana"/>
                <a:cs typeface="Verdana"/>
              </a:rPr>
              <a:t>asociados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4928234" y="4470400"/>
            <a:ext cx="2157730" cy="594360"/>
          </a:xfrm>
          <a:custGeom>
            <a:avLst/>
            <a:gdLst/>
            <a:ahLst/>
            <a:cxnLst/>
            <a:rect l="l" t="t" r="r" b="b"/>
            <a:pathLst>
              <a:path w="2157729" h="594360">
                <a:moveTo>
                  <a:pt x="2157222" y="0"/>
                </a:moveTo>
                <a:lnTo>
                  <a:pt x="0" y="0"/>
                </a:lnTo>
                <a:lnTo>
                  <a:pt x="0" y="594360"/>
                </a:lnTo>
                <a:lnTo>
                  <a:pt x="2157222" y="594360"/>
                </a:lnTo>
                <a:lnTo>
                  <a:pt x="2157222" y="0"/>
                </a:lnTo>
                <a:close/>
              </a:path>
            </a:pathLst>
          </a:custGeom>
          <a:solidFill>
            <a:srgbClr val="4EA7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928234" y="5064861"/>
            <a:ext cx="1731645" cy="282575"/>
          </a:xfrm>
          <a:custGeom>
            <a:avLst/>
            <a:gdLst/>
            <a:ahLst/>
            <a:cxnLst/>
            <a:rect l="l" t="t" r="r" b="b"/>
            <a:pathLst>
              <a:path w="1731645" h="282575">
                <a:moveTo>
                  <a:pt x="1731390" y="0"/>
                </a:moveTo>
                <a:lnTo>
                  <a:pt x="0" y="0"/>
                </a:lnTo>
                <a:lnTo>
                  <a:pt x="0" y="282219"/>
                </a:lnTo>
                <a:lnTo>
                  <a:pt x="1731390" y="282219"/>
                </a:lnTo>
                <a:lnTo>
                  <a:pt x="1731390" y="0"/>
                </a:lnTo>
                <a:close/>
              </a:path>
            </a:pathLst>
          </a:custGeom>
          <a:solidFill>
            <a:srgbClr val="D0E0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659626" y="5064861"/>
            <a:ext cx="426084" cy="282575"/>
          </a:xfrm>
          <a:custGeom>
            <a:avLst/>
            <a:gdLst/>
            <a:ahLst/>
            <a:cxnLst/>
            <a:rect l="l" t="t" r="r" b="b"/>
            <a:pathLst>
              <a:path w="426084" h="282575">
                <a:moveTo>
                  <a:pt x="425894" y="0"/>
                </a:moveTo>
                <a:lnTo>
                  <a:pt x="0" y="0"/>
                </a:lnTo>
                <a:lnTo>
                  <a:pt x="0" y="282219"/>
                </a:lnTo>
                <a:lnTo>
                  <a:pt x="425894" y="282219"/>
                </a:lnTo>
                <a:lnTo>
                  <a:pt x="425894" y="0"/>
                </a:lnTo>
                <a:close/>
              </a:path>
            </a:pathLst>
          </a:custGeom>
          <a:solidFill>
            <a:srgbClr val="D0E0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928234" y="5347030"/>
            <a:ext cx="1731645" cy="282575"/>
          </a:xfrm>
          <a:custGeom>
            <a:avLst/>
            <a:gdLst/>
            <a:ahLst/>
            <a:cxnLst/>
            <a:rect l="l" t="t" r="r" b="b"/>
            <a:pathLst>
              <a:path w="1731645" h="282575">
                <a:moveTo>
                  <a:pt x="1731390" y="0"/>
                </a:moveTo>
                <a:lnTo>
                  <a:pt x="0" y="0"/>
                </a:lnTo>
                <a:lnTo>
                  <a:pt x="0" y="282219"/>
                </a:lnTo>
                <a:lnTo>
                  <a:pt x="1731390" y="282219"/>
                </a:lnTo>
                <a:lnTo>
                  <a:pt x="1731390" y="0"/>
                </a:lnTo>
                <a:close/>
              </a:path>
            </a:pathLst>
          </a:custGeom>
          <a:solidFill>
            <a:srgbClr val="E9F0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659626" y="5347030"/>
            <a:ext cx="426084" cy="282575"/>
          </a:xfrm>
          <a:custGeom>
            <a:avLst/>
            <a:gdLst/>
            <a:ahLst/>
            <a:cxnLst/>
            <a:rect l="l" t="t" r="r" b="b"/>
            <a:pathLst>
              <a:path w="426084" h="282575">
                <a:moveTo>
                  <a:pt x="425894" y="0"/>
                </a:moveTo>
                <a:lnTo>
                  <a:pt x="0" y="0"/>
                </a:lnTo>
                <a:lnTo>
                  <a:pt x="0" y="282219"/>
                </a:lnTo>
                <a:lnTo>
                  <a:pt x="425894" y="282219"/>
                </a:lnTo>
                <a:lnTo>
                  <a:pt x="425894" y="0"/>
                </a:lnTo>
                <a:close/>
              </a:path>
            </a:pathLst>
          </a:custGeom>
          <a:solidFill>
            <a:srgbClr val="E9F0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928234" y="5629249"/>
            <a:ext cx="1731645" cy="282575"/>
          </a:xfrm>
          <a:custGeom>
            <a:avLst/>
            <a:gdLst/>
            <a:ahLst/>
            <a:cxnLst/>
            <a:rect l="l" t="t" r="r" b="b"/>
            <a:pathLst>
              <a:path w="1731645" h="282575">
                <a:moveTo>
                  <a:pt x="1731390" y="0"/>
                </a:moveTo>
                <a:lnTo>
                  <a:pt x="0" y="0"/>
                </a:lnTo>
                <a:lnTo>
                  <a:pt x="0" y="282219"/>
                </a:lnTo>
                <a:lnTo>
                  <a:pt x="1731390" y="282219"/>
                </a:lnTo>
                <a:lnTo>
                  <a:pt x="1731390" y="0"/>
                </a:lnTo>
                <a:close/>
              </a:path>
            </a:pathLst>
          </a:custGeom>
          <a:solidFill>
            <a:srgbClr val="D0E0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6659626" y="5629249"/>
            <a:ext cx="426084" cy="282575"/>
          </a:xfrm>
          <a:custGeom>
            <a:avLst/>
            <a:gdLst/>
            <a:ahLst/>
            <a:cxnLst/>
            <a:rect l="l" t="t" r="r" b="b"/>
            <a:pathLst>
              <a:path w="426084" h="282575">
                <a:moveTo>
                  <a:pt x="425894" y="0"/>
                </a:moveTo>
                <a:lnTo>
                  <a:pt x="0" y="0"/>
                </a:lnTo>
                <a:lnTo>
                  <a:pt x="0" y="282219"/>
                </a:lnTo>
                <a:lnTo>
                  <a:pt x="425894" y="282219"/>
                </a:lnTo>
                <a:lnTo>
                  <a:pt x="425894" y="0"/>
                </a:lnTo>
                <a:close/>
              </a:path>
            </a:pathLst>
          </a:custGeom>
          <a:solidFill>
            <a:srgbClr val="D0E0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928234" y="5911481"/>
            <a:ext cx="1731645" cy="282575"/>
          </a:xfrm>
          <a:custGeom>
            <a:avLst/>
            <a:gdLst/>
            <a:ahLst/>
            <a:cxnLst/>
            <a:rect l="l" t="t" r="r" b="b"/>
            <a:pathLst>
              <a:path w="1731645" h="282575">
                <a:moveTo>
                  <a:pt x="1731390" y="0"/>
                </a:moveTo>
                <a:lnTo>
                  <a:pt x="0" y="0"/>
                </a:lnTo>
                <a:lnTo>
                  <a:pt x="0" y="282219"/>
                </a:lnTo>
                <a:lnTo>
                  <a:pt x="1731390" y="282219"/>
                </a:lnTo>
                <a:lnTo>
                  <a:pt x="1731390" y="0"/>
                </a:lnTo>
                <a:close/>
              </a:path>
            </a:pathLst>
          </a:custGeom>
          <a:solidFill>
            <a:srgbClr val="E9F0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659626" y="5911481"/>
            <a:ext cx="426084" cy="282575"/>
          </a:xfrm>
          <a:custGeom>
            <a:avLst/>
            <a:gdLst/>
            <a:ahLst/>
            <a:cxnLst/>
            <a:rect l="l" t="t" r="r" b="b"/>
            <a:pathLst>
              <a:path w="426084" h="282575">
                <a:moveTo>
                  <a:pt x="425894" y="0"/>
                </a:moveTo>
                <a:lnTo>
                  <a:pt x="0" y="0"/>
                </a:lnTo>
                <a:lnTo>
                  <a:pt x="0" y="282219"/>
                </a:lnTo>
                <a:lnTo>
                  <a:pt x="425894" y="282219"/>
                </a:lnTo>
                <a:lnTo>
                  <a:pt x="425894" y="0"/>
                </a:lnTo>
                <a:close/>
              </a:path>
            </a:pathLst>
          </a:custGeom>
          <a:solidFill>
            <a:srgbClr val="E9F0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928234" y="6193701"/>
            <a:ext cx="1731645" cy="282575"/>
          </a:xfrm>
          <a:custGeom>
            <a:avLst/>
            <a:gdLst/>
            <a:ahLst/>
            <a:cxnLst/>
            <a:rect l="l" t="t" r="r" b="b"/>
            <a:pathLst>
              <a:path w="1731645" h="282575">
                <a:moveTo>
                  <a:pt x="1731390" y="0"/>
                </a:moveTo>
                <a:lnTo>
                  <a:pt x="0" y="0"/>
                </a:lnTo>
                <a:lnTo>
                  <a:pt x="0" y="282219"/>
                </a:lnTo>
                <a:lnTo>
                  <a:pt x="1731390" y="282219"/>
                </a:lnTo>
                <a:lnTo>
                  <a:pt x="1731390" y="0"/>
                </a:lnTo>
                <a:close/>
              </a:path>
            </a:pathLst>
          </a:custGeom>
          <a:solidFill>
            <a:srgbClr val="D0E0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659626" y="6193701"/>
            <a:ext cx="426084" cy="282575"/>
          </a:xfrm>
          <a:custGeom>
            <a:avLst/>
            <a:gdLst/>
            <a:ahLst/>
            <a:cxnLst/>
            <a:rect l="l" t="t" r="r" b="b"/>
            <a:pathLst>
              <a:path w="426084" h="282575">
                <a:moveTo>
                  <a:pt x="425894" y="0"/>
                </a:moveTo>
                <a:lnTo>
                  <a:pt x="0" y="0"/>
                </a:lnTo>
                <a:lnTo>
                  <a:pt x="0" y="282219"/>
                </a:lnTo>
                <a:lnTo>
                  <a:pt x="425894" y="282219"/>
                </a:lnTo>
                <a:lnTo>
                  <a:pt x="425894" y="0"/>
                </a:lnTo>
                <a:close/>
              </a:path>
            </a:pathLst>
          </a:custGeom>
          <a:solidFill>
            <a:srgbClr val="D0E0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659626" y="5045709"/>
            <a:ext cx="0" cy="1437005"/>
          </a:xfrm>
          <a:custGeom>
            <a:avLst/>
            <a:gdLst/>
            <a:ahLst/>
            <a:cxnLst/>
            <a:rect l="l" t="t" r="r" b="b"/>
            <a:pathLst>
              <a:path h="1437004">
                <a:moveTo>
                  <a:pt x="0" y="0"/>
                </a:moveTo>
                <a:lnTo>
                  <a:pt x="0" y="143656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921884" y="5064759"/>
            <a:ext cx="2170430" cy="0"/>
          </a:xfrm>
          <a:custGeom>
            <a:avLst/>
            <a:gdLst/>
            <a:ahLst/>
            <a:cxnLst/>
            <a:rect l="l" t="t" r="r" b="b"/>
            <a:pathLst>
              <a:path w="2170429">
                <a:moveTo>
                  <a:pt x="0" y="0"/>
                </a:moveTo>
                <a:lnTo>
                  <a:pt x="2170048" y="0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4921884" y="5347080"/>
            <a:ext cx="2170430" cy="0"/>
          </a:xfrm>
          <a:custGeom>
            <a:avLst/>
            <a:gdLst/>
            <a:ahLst/>
            <a:cxnLst/>
            <a:rect l="l" t="t" r="r" b="b"/>
            <a:pathLst>
              <a:path w="2170429">
                <a:moveTo>
                  <a:pt x="0" y="0"/>
                </a:moveTo>
                <a:lnTo>
                  <a:pt x="2170048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4921884" y="5629249"/>
            <a:ext cx="2170430" cy="0"/>
          </a:xfrm>
          <a:custGeom>
            <a:avLst/>
            <a:gdLst/>
            <a:ahLst/>
            <a:cxnLst/>
            <a:rect l="l" t="t" r="r" b="b"/>
            <a:pathLst>
              <a:path w="2170429">
                <a:moveTo>
                  <a:pt x="0" y="0"/>
                </a:moveTo>
                <a:lnTo>
                  <a:pt x="2170048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4921884" y="5911469"/>
            <a:ext cx="2170430" cy="0"/>
          </a:xfrm>
          <a:custGeom>
            <a:avLst/>
            <a:gdLst/>
            <a:ahLst/>
            <a:cxnLst/>
            <a:rect l="l" t="t" r="r" b="b"/>
            <a:pathLst>
              <a:path w="2170429">
                <a:moveTo>
                  <a:pt x="0" y="0"/>
                </a:moveTo>
                <a:lnTo>
                  <a:pt x="2170048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921884" y="6193701"/>
            <a:ext cx="2170430" cy="0"/>
          </a:xfrm>
          <a:custGeom>
            <a:avLst/>
            <a:gdLst/>
            <a:ahLst/>
            <a:cxnLst/>
            <a:rect l="l" t="t" r="r" b="b"/>
            <a:pathLst>
              <a:path w="2170429">
                <a:moveTo>
                  <a:pt x="0" y="0"/>
                </a:moveTo>
                <a:lnTo>
                  <a:pt x="2170048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4928234" y="4464050"/>
            <a:ext cx="0" cy="2018664"/>
          </a:xfrm>
          <a:custGeom>
            <a:avLst/>
            <a:gdLst/>
            <a:ahLst/>
            <a:cxnLst/>
            <a:rect l="l" t="t" r="r" b="b"/>
            <a:pathLst>
              <a:path h="2018664">
                <a:moveTo>
                  <a:pt x="0" y="0"/>
                </a:moveTo>
                <a:lnTo>
                  <a:pt x="0" y="201822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7085583" y="4464050"/>
            <a:ext cx="0" cy="2018664"/>
          </a:xfrm>
          <a:custGeom>
            <a:avLst/>
            <a:gdLst/>
            <a:ahLst/>
            <a:cxnLst/>
            <a:rect l="l" t="t" r="r" b="b"/>
            <a:pathLst>
              <a:path h="2018664">
                <a:moveTo>
                  <a:pt x="0" y="0"/>
                </a:moveTo>
                <a:lnTo>
                  <a:pt x="0" y="201822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4921884" y="4470400"/>
            <a:ext cx="2170430" cy="0"/>
          </a:xfrm>
          <a:custGeom>
            <a:avLst/>
            <a:gdLst/>
            <a:ahLst/>
            <a:cxnLst/>
            <a:rect l="l" t="t" r="r" b="b"/>
            <a:pathLst>
              <a:path w="2170429">
                <a:moveTo>
                  <a:pt x="0" y="0"/>
                </a:moveTo>
                <a:lnTo>
                  <a:pt x="2170048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4921884" y="6475920"/>
            <a:ext cx="2170430" cy="0"/>
          </a:xfrm>
          <a:custGeom>
            <a:avLst/>
            <a:gdLst/>
            <a:ahLst/>
            <a:cxnLst/>
            <a:rect l="l" t="t" r="r" b="b"/>
            <a:pathLst>
              <a:path w="2170429">
                <a:moveTo>
                  <a:pt x="0" y="0"/>
                </a:moveTo>
                <a:lnTo>
                  <a:pt x="2170048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5007609" y="4502911"/>
            <a:ext cx="1967230" cy="1917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085" marR="5080" algn="ctr">
              <a:lnSpc>
                <a:spcPct val="100000"/>
              </a:lnSpc>
              <a:spcBef>
                <a:spcPts val="100"/>
              </a:spcBef>
            </a:pPr>
            <a:r>
              <a:rPr sz="1100" b="1" spc="-5" dirty="0">
                <a:solidFill>
                  <a:srgbClr val="FFFFFF"/>
                </a:solidFill>
                <a:latin typeface="Verdana"/>
                <a:cs typeface="Verdana"/>
              </a:rPr>
              <a:t>A206PR08 </a:t>
            </a:r>
            <a:r>
              <a:rPr sz="1100" b="1" dirty="0">
                <a:solidFill>
                  <a:srgbClr val="FFFFFF"/>
                </a:solidFill>
                <a:latin typeface="Verdana"/>
                <a:cs typeface="Verdana"/>
              </a:rPr>
              <a:t>-</a:t>
            </a:r>
            <a:r>
              <a:rPr sz="1100" b="1" spc="-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00" b="1" dirty="0">
                <a:solidFill>
                  <a:srgbClr val="FFFFFF"/>
                </a:solidFill>
                <a:latin typeface="Verdana"/>
                <a:cs typeface="Verdana"/>
              </a:rPr>
              <a:t>Supervisión  y </a:t>
            </a:r>
            <a:r>
              <a:rPr sz="1100" b="1" spc="-5" dirty="0">
                <a:solidFill>
                  <a:srgbClr val="FFFFFF"/>
                </a:solidFill>
                <a:latin typeface="Verdana"/>
                <a:cs typeface="Verdana"/>
              </a:rPr>
              <a:t>seguimiento </a:t>
            </a:r>
            <a:r>
              <a:rPr sz="1100" b="1" dirty="0">
                <a:solidFill>
                  <a:srgbClr val="FFFFFF"/>
                </a:solidFill>
                <a:latin typeface="Verdana"/>
                <a:cs typeface="Verdana"/>
              </a:rPr>
              <a:t>a  contratos y</a:t>
            </a:r>
            <a:r>
              <a:rPr sz="1100" b="1" spc="-9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00" b="1" dirty="0">
                <a:solidFill>
                  <a:srgbClr val="FFFFFF"/>
                </a:solidFill>
                <a:latin typeface="Verdana"/>
                <a:cs typeface="Verdana"/>
              </a:rPr>
              <a:t>convenios</a:t>
            </a:r>
            <a:endParaRPr sz="11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  <a:tabLst>
                <a:tab pos="1820545" algn="l"/>
              </a:tabLst>
            </a:pPr>
            <a:r>
              <a:rPr sz="1100" spc="-5" dirty="0">
                <a:latin typeface="Verdana"/>
                <a:cs typeface="Verdana"/>
              </a:rPr>
              <a:t>Instructivos	</a:t>
            </a:r>
            <a:r>
              <a:rPr sz="1100" dirty="0">
                <a:latin typeface="Verdana"/>
                <a:cs typeface="Verdana"/>
              </a:rPr>
              <a:t>1</a:t>
            </a:r>
            <a:endParaRPr sz="11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905"/>
              </a:spcBef>
              <a:tabLst>
                <a:tab pos="1820545" algn="l"/>
              </a:tabLst>
            </a:pPr>
            <a:r>
              <a:rPr sz="1100" dirty="0">
                <a:latin typeface="Verdana"/>
                <a:cs typeface="Verdana"/>
              </a:rPr>
              <a:t>Formatos	4</a:t>
            </a:r>
            <a:endParaRPr sz="11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900"/>
              </a:spcBef>
              <a:tabLst>
                <a:tab pos="1820545" algn="l"/>
              </a:tabLst>
            </a:pPr>
            <a:r>
              <a:rPr sz="1100" spc="-10" dirty="0">
                <a:latin typeface="Verdana"/>
                <a:cs typeface="Verdana"/>
              </a:rPr>
              <a:t>Plantillas	</a:t>
            </a:r>
            <a:r>
              <a:rPr sz="1100" dirty="0">
                <a:latin typeface="Verdana"/>
                <a:cs typeface="Verdana"/>
              </a:rPr>
              <a:t>1</a:t>
            </a:r>
            <a:endParaRPr sz="11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905"/>
              </a:spcBef>
              <a:tabLst>
                <a:tab pos="1820545" algn="l"/>
              </a:tabLst>
            </a:pPr>
            <a:r>
              <a:rPr sz="1100" dirty="0">
                <a:latin typeface="Verdana"/>
                <a:cs typeface="Verdana"/>
              </a:rPr>
              <a:t>Modelos	1</a:t>
            </a:r>
            <a:endParaRPr sz="11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905"/>
              </a:spcBef>
              <a:tabLst>
                <a:tab pos="1820545" algn="l"/>
              </a:tabLst>
            </a:pPr>
            <a:r>
              <a:rPr sz="1100" dirty="0">
                <a:latin typeface="Verdana"/>
                <a:cs typeface="Verdana"/>
              </a:rPr>
              <a:t>Anexos	2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7174483" y="4414646"/>
            <a:ext cx="2157730" cy="594360"/>
          </a:xfrm>
          <a:custGeom>
            <a:avLst/>
            <a:gdLst/>
            <a:ahLst/>
            <a:cxnLst/>
            <a:rect l="l" t="t" r="r" b="b"/>
            <a:pathLst>
              <a:path w="2157729" h="594360">
                <a:moveTo>
                  <a:pt x="2157222" y="0"/>
                </a:moveTo>
                <a:lnTo>
                  <a:pt x="0" y="0"/>
                </a:lnTo>
                <a:lnTo>
                  <a:pt x="0" y="594359"/>
                </a:lnTo>
                <a:lnTo>
                  <a:pt x="2157222" y="594359"/>
                </a:lnTo>
                <a:lnTo>
                  <a:pt x="2157222" y="0"/>
                </a:lnTo>
                <a:close/>
              </a:path>
            </a:pathLst>
          </a:custGeom>
          <a:solidFill>
            <a:srgbClr val="4EA7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7174483" y="5009007"/>
            <a:ext cx="2157730" cy="426720"/>
          </a:xfrm>
          <a:custGeom>
            <a:avLst/>
            <a:gdLst/>
            <a:ahLst/>
            <a:cxnLst/>
            <a:rect l="l" t="t" r="r" b="b"/>
            <a:pathLst>
              <a:path w="2157729" h="426720">
                <a:moveTo>
                  <a:pt x="2157222" y="0"/>
                </a:moveTo>
                <a:lnTo>
                  <a:pt x="0" y="0"/>
                </a:lnTo>
                <a:lnTo>
                  <a:pt x="0" y="426720"/>
                </a:lnTo>
                <a:lnTo>
                  <a:pt x="2157222" y="426720"/>
                </a:lnTo>
                <a:lnTo>
                  <a:pt x="2157222" y="0"/>
                </a:lnTo>
                <a:close/>
              </a:path>
            </a:pathLst>
          </a:custGeom>
          <a:solidFill>
            <a:srgbClr val="D0E0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7168133" y="4989957"/>
            <a:ext cx="2170430" cy="38100"/>
          </a:xfrm>
          <a:custGeom>
            <a:avLst/>
            <a:gdLst/>
            <a:ahLst/>
            <a:cxnLst/>
            <a:rect l="l" t="t" r="r" b="b"/>
            <a:pathLst>
              <a:path w="2170429" h="38100">
                <a:moveTo>
                  <a:pt x="0" y="38100"/>
                </a:moveTo>
                <a:lnTo>
                  <a:pt x="2169922" y="38100"/>
                </a:lnTo>
                <a:lnTo>
                  <a:pt x="2169922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7174483" y="4408296"/>
            <a:ext cx="0" cy="1033780"/>
          </a:xfrm>
          <a:custGeom>
            <a:avLst/>
            <a:gdLst/>
            <a:ahLst/>
            <a:cxnLst/>
            <a:rect l="l" t="t" r="r" b="b"/>
            <a:pathLst>
              <a:path h="1033779">
                <a:moveTo>
                  <a:pt x="0" y="0"/>
                </a:moveTo>
                <a:lnTo>
                  <a:pt x="0" y="1033779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9331706" y="4408296"/>
            <a:ext cx="0" cy="1033780"/>
          </a:xfrm>
          <a:custGeom>
            <a:avLst/>
            <a:gdLst/>
            <a:ahLst/>
            <a:cxnLst/>
            <a:rect l="l" t="t" r="r" b="b"/>
            <a:pathLst>
              <a:path h="1033779">
                <a:moveTo>
                  <a:pt x="0" y="0"/>
                </a:moveTo>
                <a:lnTo>
                  <a:pt x="0" y="1033779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67" name="object 67"/>
          <p:cNvGraphicFramePr>
            <a:graphicFrameLocks noGrp="1"/>
          </p:cNvGraphicFramePr>
          <p:nvPr/>
        </p:nvGraphicFramePr>
        <p:xfrm>
          <a:off x="7194716" y="3241801"/>
          <a:ext cx="2153920" cy="11722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64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4360">
                <a:tc gridSpan="2">
                  <a:txBody>
                    <a:bodyPr/>
                    <a:lstStyle/>
                    <a:p>
                      <a:pPr marL="141605" marR="1028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A206PR04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Elaboración 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perfeccionamiento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contratos/convenios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1047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Formatos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R="182245" algn="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242">
                <a:tc>
                  <a:txBody>
                    <a:bodyPr/>
                    <a:lstStyle/>
                    <a:p>
                      <a:pPr marL="1047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Modelos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R="182245" algn="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4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8" name="object 68"/>
          <p:cNvSpPr/>
          <p:nvPr/>
        </p:nvSpPr>
        <p:spPr>
          <a:xfrm>
            <a:off x="7168133" y="5435727"/>
            <a:ext cx="2170430" cy="0"/>
          </a:xfrm>
          <a:custGeom>
            <a:avLst/>
            <a:gdLst/>
            <a:ahLst/>
            <a:cxnLst/>
            <a:rect l="l" t="t" r="r" b="b"/>
            <a:pathLst>
              <a:path w="2170429">
                <a:moveTo>
                  <a:pt x="0" y="0"/>
                </a:moveTo>
                <a:lnTo>
                  <a:pt x="2169922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 txBox="1"/>
          <p:nvPr/>
        </p:nvSpPr>
        <p:spPr>
          <a:xfrm>
            <a:off x="7256144" y="4447159"/>
            <a:ext cx="1994535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270" algn="ctr">
              <a:lnSpc>
                <a:spcPct val="100000"/>
              </a:lnSpc>
              <a:spcBef>
                <a:spcPts val="100"/>
              </a:spcBef>
            </a:pPr>
            <a:r>
              <a:rPr sz="1100" b="1" spc="-5" dirty="0">
                <a:solidFill>
                  <a:srgbClr val="FFFFFF"/>
                </a:solidFill>
                <a:latin typeface="Verdana"/>
                <a:cs typeface="Verdana"/>
              </a:rPr>
              <a:t>A206PR09 </a:t>
            </a:r>
            <a:r>
              <a:rPr sz="1100" b="1" dirty="0">
                <a:solidFill>
                  <a:srgbClr val="FFFFFF"/>
                </a:solidFill>
                <a:latin typeface="Verdana"/>
                <a:cs typeface="Verdana"/>
              </a:rPr>
              <a:t>- </a:t>
            </a:r>
            <a:r>
              <a:rPr sz="1100" b="1" spc="-5" dirty="0">
                <a:solidFill>
                  <a:srgbClr val="FFFFFF"/>
                </a:solidFill>
                <a:latin typeface="Verdana"/>
                <a:cs typeface="Verdana"/>
              </a:rPr>
              <a:t>Elaboración  </a:t>
            </a:r>
            <a:r>
              <a:rPr sz="1100" b="1" dirty="0">
                <a:solidFill>
                  <a:srgbClr val="FFFFFF"/>
                </a:solidFill>
                <a:latin typeface="Verdana"/>
                <a:cs typeface="Verdana"/>
              </a:rPr>
              <a:t>de estudio </a:t>
            </a:r>
            <a:r>
              <a:rPr sz="1100" b="1" spc="-5" dirty="0">
                <a:solidFill>
                  <a:srgbClr val="FFFFFF"/>
                </a:solidFill>
                <a:latin typeface="Verdana"/>
                <a:cs typeface="Verdana"/>
              </a:rPr>
              <a:t>del mercado</a:t>
            </a:r>
            <a:r>
              <a:rPr sz="1100" b="1" spc="-1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00" b="1" dirty="0">
                <a:solidFill>
                  <a:srgbClr val="FFFFFF"/>
                </a:solidFill>
                <a:latin typeface="Verdana"/>
                <a:cs typeface="Verdana"/>
              </a:rPr>
              <a:t>y  </a:t>
            </a:r>
            <a:r>
              <a:rPr sz="1100" b="1" spc="-5" dirty="0">
                <a:solidFill>
                  <a:srgbClr val="FFFFFF"/>
                </a:solidFill>
                <a:latin typeface="Verdana"/>
                <a:cs typeface="Verdana"/>
              </a:rPr>
              <a:t>análisis del</a:t>
            </a:r>
            <a:r>
              <a:rPr sz="1100" b="1" spc="-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00" b="1" spc="-5" dirty="0">
                <a:solidFill>
                  <a:srgbClr val="FFFFFF"/>
                </a:solidFill>
                <a:latin typeface="Verdana"/>
                <a:cs typeface="Verdana"/>
              </a:rPr>
              <a:t>sector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7495413" y="5041519"/>
            <a:ext cx="1516380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7830" marR="5080" indent="-405765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Verdana"/>
                <a:cs typeface="Verdana"/>
              </a:rPr>
              <a:t>No </a:t>
            </a:r>
            <a:r>
              <a:rPr sz="1100" spc="-5" dirty="0">
                <a:latin typeface="Verdana"/>
                <a:cs typeface="Verdana"/>
              </a:rPr>
              <a:t>tiene</a:t>
            </a:r>
            <a:r>
              <a:rPr sz="1100" spc="-85" dirty="0">
                <a:latin typeface="Verdana"/>
                <a:cs typeface="Verdana"/>
              </a:rPr>
              <a:t> </a:t>
            </a:r>
            <a:r>
              <a:rPr sz="1100" dirty="0">
                <a:latin typeface="Verdana"/>
                <a:cs typeface="Verdana"/>
              </a:rPr>
              <a:t>documentos  asociados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9061831" y="711835"/>
            <a:ext cx="141224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2C6337"/>
                </a:solidFill>
                <a:latin typeface="Verdana"/>
                <a:cs typeface="Verdana"/>
              </a:rPr>
              <a:t>¿Qué </a:t>
            </a:r>
            <a:r>
              <a:rPr sz="1000" spc="-5" dirty="0">
                <a:solidFill>
                  <a:srgbClr val="2C6337"/>
                </a:solidFill>
                <a:latin typeface="Verdana"/>
                <a:cs typeface="Verdana"/>
              </a:rPr>
              <a:t>hemos</a:t>
            </a:r>
            <a:r>
              <a:rPr sz="1000" spc="10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000" spc="-5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3688207" y="834390"/>
            <a:ext cx="25438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 febrero</a:t>
            </a:r>
            <a:r>
              <a:rPr sz="1200" spc="-7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94460" y="124205"/>
            <a:ext cx="8073390" cy="1082040"/>
          </a:xfrm>
          <a:custGeom>
            <a:avLst/>
            <a:gdLst/>
            <a:ahLst/>
            <a:cxnLst/>
            <a:rect l="l" t="t" r="r" b="b"/>
            <a:pathLst>
              <a:path w="8073390" h="1082040">
                <a:moveTo>
                  <a:pt x="7892796" y="0"/>
                </a:moveTo>
                <a:lnTo>
                  <a:pt x="180340" y="0"/>
                </a:lnTo>
                <a:lnTo>
                  <a:pt x="132409" y="6444"/>
                </a:lnTo>
                <a:lnTo>
                  <a:pt x="89332" y="24628"/>
                </a:lnTo>
                <a:lnTo>
                  <a:pt x="52831" y="52832"/>
                </a:lnTo>
                <a:lnTo>
                  <a:pt x="24628" y="89332"/>
                </a:lnTo>
                <a:lnTo>
                  <a:pt x="6444" y="132409"/>
                </a:lnTo>
                <a:lnTo>
                  <a:pt x="0" y="180340"/>
                </a:lnTo>
                <a:lnTo>
                  <a:pt x="0" y="901446"/>
                </a:lnTo>
                <a:lnTo>
                  <a:pt x="6444" y="949376"/>
                </a:lnTo>
                <a:lnTo>
                  <a:pt x="24628" y="992453"/>
                </a:lnTo>
                <a:lnTo>
                  <a:pt x="52831" y="1028954"/>
                </a:lnTo>
                <a:lnTo>
                  <a:pt x="89332" y="1057157"/>
                </a:lnTo>
                <a:lnTo>
                  <a:pt x="132409" y="1075341"/>
                </a:lnTo>
                <a:lnTo>
                  <a:pt x="180340" y="1081786"/>
                </a:lnTo>
                <a:lnTo>
                  <a:pt x="7892796" y="1081786"/>
                </a:lnTo>
                <a:lnTo>
                  <a:pt x="7940726" y="1075341"/>
                </a:lnTo>
                <a:lnTo>
                  <a:pt x="7983803" y="1057157"/>
                </a:lnTo>
                <a:lnTo>
                  <a:pt x="8020304" y="1028954"/>
                </a:lnTo>
                <a:lnTo>
                  <a:pt x="8048507" y="992453"/>
                </a:lnTo>
                <a:lnTo>
                  <a:pt x="8066691" y="949376"/>
                </a:lnTo>
                <a:lnTo>
                  <a:pt x="8073136" y="901446"/>
                </a:lnTo>
                <a:lnTo>
                  <a:pt x="8073136" y="180340"/>
                </a:lnTo>
                <a:lnTo>
                  <a:pt x="8066691" y="132409"/>
                </a:lnTo>
                <a:lnTo>
                  <a:pt x="8048507" y="89332"/>
                </a:lnTo>
                <a:lnTo>
                  <a:pt x="8020304" y="52832"/>
                </a:lnTo>
                <a:lnTo>
                  <a:pt x="7983803" y="24628"/>
                </a:lnTo>
                <a:lnTo>
                  <a:pt x="7940726" y="6444"/>
                </a:lnTo>
                <a:lnTo>
                  <a:pt x="7892796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394460" y="124205"/>
            <a:ext cx="8073390" cy="1082040"/>
          </a:xfrm>
          <a:custGeom>
            <a:avLst/>
            <a:gdLst/>
            <a:ahLst/>
            <a:cxnLst/>
            <a:rect l="l" t="t" r="r" b="b"/>
            <a:pathLst>
              <a:path w="8073390" h="1082040">
                <a:moveTo>
                  <a:pt x="0" y="180340"/>
                </a:moveTo>
                <a:lnTo>
                  <a:pt x="6444" y="132409"/>
                </a:lnTo>
                <a:lnTo>
                  <a:pt x="24628" y="89332"/>
                </a:lnTo>
                <a:lnTo>
                  <a:pt x="52831" y="52832"/>
                </a:lnTo>
                <a:lnTo>
                  <a:pt x="89332" y="24628"/>
                </a:lnTo>
                <a:lnTo>
                  <a:pt x="132409" y="6444"/>
                </a:lnTo>
                <a:lnTo>
                  <a:pt x="180340" y="0"/>
                </a:lnTo>
                <a:lnTo>
                  <a:pt x="7892796" y="0"/>
                </a:lnTo>
                <a:lnTo>
                  <a:pt x="7940726" y="6444"/>
                </a:lnTo>
                <a:lnTo>
                  <a:pt x="7983803" y="24628"/>
                </a:lnTo>
                <a:lnTo>
                  <a:pt x="8020304" y="52832"/>
                </a:lnTo>
                <a:lnTo>
                  <a:pt x="8048507" y="89332"/>
                </a:lnTo>
                <a:lnTo>
                  <a:pt x="8066691" y="132409"/>
                </a:lnTo>
                <a:lnTo>
                  <a:pt x="8073136" y="180340"/>
                </a:lnTo>
                <a:lnTo>
                  <a:pt x="8073136" y="901446"/>
                </a:lnTo>
                <a:lnTo>
                  <a:pt x="8066691" y="949376"/>
                </a:lnTo>
                <a:lnTo>
                  <a:pt x="8048507" y="992453"/>
                </a:lnTo>
                <a:lnTo>
                  <a:pt x="8020304" y="1028954"/>
                </a:lnTo>
                <a:lnTo>
                  <a:pt x="7983803" y="1057157"/>
                </a:lnTo>
                <a:lnTo>
                  <a:pt x="7940726" y="1075341"/>
                </a:lnTo>
                <a:lnTo>
                  <a:pt x="7892796" y="1081786"/>
                </a:lnTo>
                <a:lnTo>
                  <a:pt x="180340" y="1081786"/>
                </a:lnTo>
                <a:lnTo>
                  <a:pt x="132409" y="1075341"/>
                </a:lnTo>
                <a:lnTo>
                  <a:pt x="89332" y="1057157"/>
                </a:lnTo>
                <a:lnTo>
                  <a:pt x="52831" y="1028954"/>
                </a:lnTo>
                <a:lnTo>
                  <a:pt x="24628" y="992453"/>
                </a:lnTo>
                <a:lnTo>
                  <a:pt x="6444" y="949376"/>
                </a:lnTo>
                <a:lnTo>
                  <a:pt x="0" y="901446"/>
                </a:lnTo>
                <a:lnTo>
                  <a:pt x="0" y="180340"/>
                </a:lnTo>
                <a:close/>
              </a:path>
            </a:pathLst>
          </a:custGeom>
          <a:ln w="19050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49882" y="257378"/>
            <a:ext cx="7164070" cy="579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dirty="0"/>
              <a:t>APOYO</a:t>
            </a:r>
            <a:r>
              <a:rPr sz="1800" spc="-20" dirty="0"/>
              <a:t> </a:t>
            </a:r>
            <a:r>
              <a:rPr sz="1800" dirty="0"/>
              <a:t>INSTITUCIONAL</a:t>
            </a:r>
            <a:endParaRPr sz="1800"/>
          </a:p>
          <a:p>
            <a:pPr algn="ctr">
              <a:lnSpc>
                <a:spcPct val="100000"/>
              </a:lnSpc>
              <a:spcBef>
                <a:spcPts val="40"/>
              </a:spcBef>
            </a:pPr>
            <a:r>
              <a:rPr sz="1800" dirty="0">
                <a:latin typeface="Verdana"/>
                <a:cs typeface="Verdana"/>
              </a:rPr>
              <a:t>A207 – </a:t>
            </a:r>
            <a:r>
              <a:rPr sz="1800" spc="-5" dirty="0">
                <a:latin typeface="Verdana"/>
                <a:cs typeface="Verdana"/>
              </a:rPr>
              <a:t>Gestión del </a:t>
            </a:r>
            <a:r>
              <a:rPr sz="1800" dirty="0">
                <a:latin typeface="Verdana"/>
                <a:cs typeface="Verdana"/>
              </a:rPr>
              <a:t>Direccionamiento y Control</a:t>
            </a:r>
            <a:r>
              <a:rPr sz="1800" spc="40" dirty="0">
                <a:latin typeface="Verdana"/>
                <a:cs typeface="Verdana"/>
              </a:rPr>
              <a:t> </a:t>
            </a:r>
            <a:r>
              <a:rPr sz="1800" spc="-5" dirty="0">
                <a:latin typeface="Verdana"/>
                <a:cs typeface="Verdana"/>
              </a:rPr>
              <a:t>Administrativo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000627" y="808101"/>
            <a:ext cx="285686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Responsable: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Secretaría</a:t>
            </a:r>
            <a:r>
              <a:rPr sz="15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General</a:t>
            </a:r>
            <a:endParaRPr sz="15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4006722" y="1852676"/>
          <a:ext cx="2515870" cy="22072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3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2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R="208915" algn="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R="215900" algn="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R="215900" algn="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R="215900" algn="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R="215900" algn="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R="215900" algn="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R="215900" algn="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tc>
                  <a:txBody>
                    <a:bodyPr/>
                    <a:lstStyle/>
                    <a:p>
                      <a:pPr marR="208915" algn="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9062973" y="1809114"/>
          <a:ext cx="2434590" cy="2270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02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2077720" y="4540503"/>
          <a:ext cx="2276475" cy="13011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29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8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5839">
                <a:tc gridSpan="2">
                  <a:txBody>
                    <a:bodyPr/>
                    <a:lstStyle/>
                    <a:p>
                      <a:pPr marL="189230" marR="18351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A207PR03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Trámite  inhibitorios, remisión  por competencia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aplicación del</a:t>
                      </a:r>
                      <a:r>
                        <a:rPr sz="1200" b="1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artículo  51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4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object 9"/>
          <p:cNvSpPr/>
          <p:nvPr/>
        </p:nvSpPr>
        <p:spPr>
          <a:xfrm>
            <a:off x="6930517" y="1756410"/>
            <a:ext cx="1910079" cy="19100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394460" y="1834514"/>
            <a:ext cx="1941956" cy="19419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5255133" y="4506848"/>
          <a:ext cx="2176780" cy="14998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71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80">
                <a:tc gridSpan="2">
                  <a:txBody>
                    <a:bodyPr/>
                    <a:lstStyle/>
                    <a:p>
                      <a:pPr marL="101600" marR="9398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A207PR04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7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Publicidad  de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actos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administrativos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82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219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2" name="object 12"/>
          <p:cNvGraphicFramePr>
            <a:graphicFrameLocks noGrp="1"/>
          </p:cNvGraphicFramePr>
          <p:nvPr/>
        </p:nvGraphicFramePr>
        <p:xfrm>
          <a:off x="8332723" y="4540503"/>
          <a:ext cx="2276475" cy="1118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29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8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2959">
                <a:tc gridSpan="2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A207PR05</a:t>
                      </a:r>
                      <a:r>
                        <a:rPr sz="1200" b="1" spc="-8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21920" marR="11493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 único</a:t>
                      </a:r>
                      <a:r>
                        <a:rPr sz="1200" b="1" spc="-7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  investigación  disciplinaria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4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" name="object 13"/>
          <p:cNvSpPr txBox="1"/>
          <p:nvPr/>
        </p:nvSpPr>
        <p:spPr>
          <a:xfrm>
            <a:off x="9347707" y="1514094"/>
            <a:ext cx="168528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¿Qué hemos</a:t>
            </a:r>
            <a:r>
              <a:rPr sz="1200" spc="-90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970782" y="1542415"/>
            <a:ext cx="25438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 febrero</a:t>
            </a:r>
            <a:r>
              <a:rPr sz="1200" spc="-7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99335" y="12420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7169404" y="0"/>
                </a:moveTo>
                <a:lnTo>
                  <a:pt x="168656" y="0"/>
                </a:lnTo>
                <a:lnTo>
                  <a:pt x="123839" y="6028"/>
                </a:lnTo>
                <a:lnTo>
                  <a:pt x="83556" y="23038"/>
                </a:lnTo>
                <a:lnTo>
                  <a:pt x="49418" y="49418"/>
                </a:lnTo>
                <a:lnTo>
                  <a:pt x="23038" y="83556"/>
                </a:lnTo>
                <a:lnTo>
                  <a:pt x="6028" y="123839"/>
                </a:lnTo>
                <a:lnTo>
                  <a:pt x="0" y="168655"/>
                </a:lnTo>
                <a:lnTo>
                  <a:pt x="0" y="843407"/>
                </a:lnTo>
                <a:lnTo>
                  <a:pt x="6028" y="888276"/>
                </a:lnTo>
                <a:lnTo>
                  <a:pt x="23038" y="928595"/>
                </a:lnTo>
                <a:lnTo>
                  <a:pt x="49418" y="962755"/>
                </a:lnTo>
                <a:lnTo>
                  <a:pt x="83556" y="989146"/>
                </a:lnTo>
                <a:lnTo>
                  <a:pt x="123839" y="1006161"/>
                </a:lnTo>
                <a:lnTo>
                  <a:pt x="168656" y="1012190"/>
                </a:lnTo>
                <a:lnTo>
                  <a:pt x="7169404" y="1012190"/>
                </a:lnTo>
                <a:lnTo>
                  <a:pt x="7214264" y="1006161"/>
                </a:lnTo>
                <a:lnTo>
                  <a:pt x="7254559" y="989146"/>
                </a:lnTo>
                <a:lnTo>
                  <a:pt x="7288688" y="962755"/>
                </a:lnTo>
                <a:lnTo>
                  <a:pt x="7315049" y="928595"/>
                </a:lnTo>
                <a:lnTo>
                  <a:pt x="7332040" y="888276"/>
                </a:lnTo>
                <a:lnTo>
                  <a:pt x="7338059" y="843407"/>
                </a:lnTo>
                <a:lnTo>
                  <a:pt x="7338059" y="168655"/>
                </a:lnTo>
                <a:lnTo>
                  <a:pt x="7332040" y="123839"/>
                </a:lnTo>
                <a:lnTo>
                  <a:pt x="7315049" y="83556"/>
                </a:lnTo>
                <a:lnTo>
                  <a:pt x="7288688" y="49418"/>
                </a:lnTo>
                <a:lnTo>
                  <a:pt x="7254559" y="23038"/>
                </a:lnTo>
                <a:lnTo>
                  <a:pt x="7214264" y="6028"/>
                </a:lnTo>
                <a:lnTo>
                  <a:pt x="7169404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99335" y="12420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0" y="168655"/>
                </a:moveTo>
                <a:lnTo>
                  <a:pt x="6028" y="123839"/>
                </a:lnTo>
                <a:lnTo>
                  <a:pt x="23038" y="83556"/>
                </a:lnTo>
                <a:lnTo>
                  <a:pt x="49418" y="49418"/>
                </a:lnTo>
                <a:lnTo>
                  <a:pt x="83556" y="23038"/>
                </a:lnTo>
                <a:lnTo>
                  <a:pt x="123839" y="6028"/>
                </a:lnTo>
                <a:lnTo>
                  <a:pt x="168656" y="0"/>
                </a:lnTo>
                <a:lnTo>
                  <a:pt x="7169404" y="0"/>
                </a:lnTo>
                <a:lnTo>
                  <a:pt x="7214264" y="6028"/>
                </a:lnTo>
                <a:lnTo>
                  <a:pt x="7254559" y="23038"/>
                </a:lnTo>
                <a:lnTo>
                  <a:pt x="7288688" y="49418"/>
                </a:lnTo>
                <a:lnTo>
                  <a:pt x="7315049" y="83556"/>
                </a:lnTo>
                <a:lnTo>
                  <a:pt x="7332040" y="123839"/>
                </a:lnTo>
                <a:lnTo>
                  <a:pt x="7338059" y="168655"/>
                </a:lnTo>
                <a:lnTo>
                  <a:pt x="7338059" y="843407"/>
                </a:lnTo>
                <a:lnTo>
                  <a:pt x="7332040" y="888276"/>
                </a:lnTo>
                <a:lnTo>
                  <a:pt x="7315049" y="928595"/>
                </a:lnTo>
                <a:lnTo>
                  <a:pt x="7288688" y="962755"/>
                </a:lnTo>
                <a:lnTo>
                  <a:pt x="7254559" y="989146"/>
                </a:lnTo>
                <a:lnTo>
                  <a:pt x="7214264" y="1006161"/>
                </a:lnTo>
                <a:lnTo>
                  <a:pt x="7169404" y="1012190"/>
                </a:lnTo>
                <a:lnTo>
                  <a:pt x="168656" y="1012190"/>
                </a:lnTo>
                <a:lnTo>
                  <a:pt x="123839" y="1006161"/>
                </a:lnTo>
                <a:lnTo>
                  <a:pt x="83556" y="989146"/>
                </a:lnTo>
                <a:lnTo>
                  <a:pt x="49418" y="962755"/>
                </a:lnTo>
                <a:lnTo>
                  <a:pt x="23038" y="928595"/>
                </a:lnTo>
                <a:lnTo>
                  <a:pt x="6028" y="888276"/>
                </a:lnTo>
                <a:lnTo>
                  <a:pt x="0" y="843407"/>
                </a:lnTo>
                <a:lnTo>
                  <a:pt x="0" y="168655"/>
                </a:lnTo>
                <a:close/>
              </a:path>
            </a:pathLst>
          </a:custGeom>
          <a:ln w="19049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2804" rIns="0" bIns="0" rtlCol="0">
            <a:spAutoFit/>
          </a:bodyPr>
          <a:lstStyle/>
          <a:p>
            <a:pPr marL="209550" algn="ctr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EVALUACIÓN </a:t>
            </a:r>
            <a:r>
              <a:rPr dirty="0"/>
              <a:t>/</a:t>
            </a:r>
            <a:r>
              <a:rPr spc="-35" dirty="0"/>
              <a:t> </a:t>
            </a:r>
            <a:r>
              <a:rPr dirty="0"/>
              <a:t>CONTROL</a:t>
            </a:r>
          </a:p>
          <a:p>
            <a:pPr marL="209550" algn="ctr">
              <a:lnSpc>
                <a:spcPct val="100000"/>
              </a:lnSpc>
              <a:spcBef>
                <a:spcPts val="40"/>
              </a:spcBef>
            </a:pPr>
            <a:r>
              <a:rPr dirty="0">
                <a:latin typeface="Verdana"/>
                <a:cs typeface="Verdana"/>
              </a:rPr>
              <a:t>E201 – </a:t>
            </a:r>
            <a:r>
              <a:rPr spc="-5" dirty="0">
                <a:latin typeface="Verdana"/>
                <a:cs typeface="Verdana"/>
              </a:rPr>
              <a:t>Evaluación </a:t>
            </a:r>
            <a:r>
              <a:rPr dirty="0">
                <a:latin typeface="Verdana"/>
                <a:cs typeface="Verdana"/>
              </a:rPr>
              <a:t>y</a:t>
            </a:r>
            <a:r>
              <a:rPr spc="-100" dirty="0">
                <a:latin typeface="Verdana"/>
                <a:cs typeface="Verdana"/>
              </a:rPr>
              <a:t> </a:t>
            </a:r>
            <a:r>
              <a:rPr spc="-5" dirty="0">
                <a:latin typeface="Verdana"/>
                <a:cs typeface="Verdana"/>
              </a:rPr>
              <a:t>Control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256913" y="803909"/>
            <a:ext cx="342011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Responsable: Oficina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de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Control</a:t>
            </a:r>
            <a:r>
              <a:rPr sz="1500" spc="-10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Interno</a:t>
            </a:r>
            <a:endParaRPr sz="15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4006722" y="1707007"/>
          <a:ext cx="2515870" cy="22072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3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2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9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9062973" y="1663573"/>
          <a:ext cx="2388870" cy="2270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64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1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3853307" y="4478654"/>
          <a:ext cx="2669540" cy="9353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30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3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80">
                <a:tc gridSpan="2">
                  <a:txBody>
                    <a:bodyPr/>
                    <a:lstStyle/>
                    <a:p>
                      <a:pPr marL="119380" marR="111760" indent="-190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E201PR01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  de Auditorias,</a:t>
                      </a:r>
                      <a:r>
                        <a:rPr sz="1200" b="1" spc="-6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Seguimientos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o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Evaluaciones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7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object 9"/>
          <p:cNvSpPr/>
          <p:nvPr/>
        </p:nvSpPr>
        <p:spPr>
          <a:xfrm>
            <a:off x="6930517" y="1610867"/>
            <a:ext cx="1910079" cy="1910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394460" y="1688845"/>
            <a:ext cx="1941956" cy="19419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7647305" y="4501388"/>
          <a:ext cx="2669540" cy="9353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50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 marL="179070" marR="17208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E201PR03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6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  Seguimientos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y/o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Evaluaciones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No </a:t>
                      </a:r>
                      <a:r>
                        <a:rPr sz="1200" spc="-10" dirty="0">
                          <a:latin typeface="Verdana"/>
                          <a:cs typeface="Verdana"/>
                        </a:rPr>
                        <a:t>tiene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r>
                        <a:rPr sz="1200" spc="-1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asociados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" name="object 12"/>
          <p:cNvSpPr txBox="1"/>
          <p:nvPr/>
        </p:nvSpPr>
        <p:spPr>
          <a:xfrm>
            <a:off x="9365995" y="1398473"/>
            <a:ext cx="168592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¿Qué hemos</a:t>
            </a:r>
            <a:r>
              <a:rPr sz="1200" spc="-8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989070" y="1427479"/>
            <a:ext cx="25438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 febrero</a:t>
            </a:r>
            <a:r>
              <a:rPr sz="1200" spc="-7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99335" y="12420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7169404" y="0"/>
                </a:moveTo>
                <a:lnTo>
                  <a:pt x="168656" y="0"/>
                </a:lnTo>
                <a:lnTo>
                  <a:pt x="123839" y="6028"/>
                </a:lnTo>
                <a:lnTo>
                  <a:pt x="83556" y="23038"/>
                </a:lnTo>
                <a:lnTo>
                  <a:pt x="49418" y="49418"/>
                </a:lnTo>
                <a:lnTo>
                  <a:pt x="23038" y="83556"/>
                </a:lnTo>
                <a:lnTo>
                  <a:pt x="6028" y="123839"/>
                </a:lnTo>
                <a:lnTo>
                  <a:pt x="0" y="168655"/>
                </a:lnTo>
                <a:lnTo>
                  <a:pt x="0" y="843407"/>
                </a:lnTo>
                <a:lnTo>
                  <a:pt x="6028" y="888276"/>
                </a:lnTo>
                <a:lnTo>
                  <a:pt x="23038" y="928595"/>
                </a:lnTo>
                <a:lnTo>
                  <a:pt x="49418" y="962755"/>
                </a:lnTo>
                <a:lnTo>
                  <a:pt x="83556" y="989146"/>
                </a:lnTo>
                <a:lnTo>
                  <a:pt x="123839" y="1006161"/>
                </a:lnTo>
                <a:lnTo>
                  <a:pt x="168656" y="1012190"/>
                </a:lnTo>
                <a:lnTo>
                  <a:pt x="7169404" y="1012190"/>
                </a:lnTo>
                <a:lnTo>
                  <a:pt x="7214264" y="1006161"/>
                </a:lnTo>
                <a:lnTo>
                  <a:pt x="7254559" y="989146"/>
                </a:lnTo>
                <a:lnTo>
                  <a:pt x="7288688" y="962755"/>
                </a:lnTo>
                <a:lnTo>
                  <a:pt x="7315049" y="928595"/>
                </a:lnTo>
                <a:lnTo>
                  <a:pt x="7332040" y="888276"/>
                </a:lnTo>
                <a:lnTo>
                  <a:pt x="7338059" y="843407"/>
                </a:lnTo>
                <a:lnTo>
                  <a:pt x="7338059" y="168655"/>
                </a:lnTo>
                <a:lnTo>
                  <a:pt x="7332040" y="123839"/>
                </a:lnTo>
                <a:lnTo>
                  <a:pt x="7315049" y="83556"/>
                </a:lnTo>
                <a:lnTo>
                  <a:pt x="7288688" y="49418"/>
                </a:lnTo>
                <a:lnTo>
                  <a:pt x="7254559" y="23038"/>
                </a:lnTo>
                <a:lnTo>
                  <a:pt x="7214264" y="6028"/>
                </a:lnTo>
                <a:lnTo>
                  <a:pt x="7169404" y="0"/>
                </a:lnTo>
                <a:close/>
              </a:path>
            </a:pathLst>
          </a:custGeom>
          <a:solidFill>
            <a:srgbClr val="2C6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99335" y="124205"/>
            <a:ext cx="7338059" cy="1012190"/>
          </a:xfrm>
          <a:custGeom>
            <a:avLst/>
            <a:gdLst/>
            <a:ahLst/>
            <a:cxnLst/>
            <a:rect l="l" t="t" r="r" b="b"/>
            <a:pathLst>
              <a:path w="7338059" h="1012190">
                <a:moveTo>
                  <a:pt x="0" y="168655"/>
                </a:moveTo>
                <a:lnTo>
                  <a:pt x="6028" y="123839"/>
                </a:lnTo>
                <a:lnTo>
                  <a:pt x="23038" y="83556"/>
                </a:lnTo>
                <a:lnTo>
                  <a:pt x="49418" y="49418"/>
                </a:lnTo>
                <a:lnTo>
                  <a:pt x="83556" y="23038"/>
                </a:lnTo>
                <a:lnTo>
                  <a:pt x="123839" y="6028"/>
                </a:lnTo>
                <a:lnTo>
                  <a:pt x="168656" y="0"/>
                </a:lnTo>
                <a:lnTo>
                  <a:pt x="7169404" y="0"/>
                </a:lnTo>
                <a:lnTo>
                  <a:pt x="7214264" y="6028"/>
                </a:lnTo>
                <a:lnTo>
                  <a:pt x="7254559" y="23038"/>
                </a:lnTo>
                <a:lnTo>
                  <a:pt x="7288688" y="49418"/>
                </a:lnTo>
                <a:lnTo>
                  <a:pt x="7315049" y="83556"/>
                </a:lnTo>
                <a:lnTo>
                  <a:pt x="7332040" y="123839"/>
                </a:lnTo>
                <a:lnTo>
                  <a:pt x="7338059" y="168655"/>
                </a:lnTo>
                <a:lnTo>
                  <a:pt x="7338059" y="843407"/>
                </a:lnTo>
                <a:lnTo>
                  <a:pt x="7332040" y="888276"/>
                </a:lnTo>
                <a:lnTo>
                  <a:pt x="7315049" y="928595"/>
                </a:lnTo>
                <a:lnTo>
                  <a:pt x="7288688" y="962755"/>
                </a:lnTo>
                <a:lnTo>
                  <a:pt x="7254559" y="989146"/>
                </a:lnTo>
                <a:lnTo>
                  <a:pt x="7214264" y="1006161"/>
                </a:lnTo>
                <a:lnTo>
                  <a:pt x="7169404" y="1012190"/>
                </a:lnTo>
                <a:lnTo>
                  <a:pt x="168656" y="1012190"/>
                </a:lnTo>
                <a:lnTo>
                  <a:pt x="123839" y="1006161"/>
                </a:lnTo>
                <a:lnTo>
                  <a:pt x="83556" y="989146"/>
                </a:lnTo>
                <a:lnTo>
                  <a:pt x="49418" y="962755"/>
                </a:lnTo>
                <a:lnTo>
                  <a:pt x="23038" y="928595"/>
                </a:lnTo>
                <a:lnTo>
                  <a:pt x="6028" y="888276"/>
                </a:lnTo>
                <a:lnTo>
                  <a:pt x="0" y="843407"/>
                </a:lnTo>
                <a:lnTo>
                  <a:pt x="0" y="168655"/>
                </a:lnTo>
                <a:close/>
              </a:path>
            </a:pathLst>
          </a:custGeom>
          <a:ln w="19049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2804" rIns="0" bIns="0" rtlCol="0">
            <a:spAutoFit/>
          </a:bodyPr>
          <a:lstStyle/>
          <a:p>
            <a:pPr marL="207645" algn="ctr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EVALUACIÓN </a:t>
            </a:r>
            <a:r>
              <a:rPr dirty="0"/>
              <a:t>/</a:t>
            </a:r>
            <a:r>
              <a:rPr spc="-35" dirty="0"/>
              <a:t> </a:t>
            </a:r>
            <a:r>
              <a:rPr dirty="0"/>
              <a:t>CONTROL</a:t>
            </a:r>
          </a:p>
          <a:p>
            <a:pPr marL="207645" algn="ctr">
              <a:lnSpc>
                <a:spcPct val="100000"/>
              </a:lnSpc>
              <a:spcBef>
                <a:spcPts val="40"/>
              </a:spcBef>
            </a:pPr>
            <a:r>
              <a:rPr dirty="0">
                <a:latin typeface="Verdana"/>
                <a:cs typeface="Verdana"/>
              </a:rPr>
              <a:t>E202 – </a:t>
            </a:r>
            <a:r>
              <a:rPr spc="-30" dirty="0">
                <a:latin typeface="Verdana"/>
                <a:cs typeface="Verdana"/>
              </a:rPr>
              <a:t>Trámites </a:t>
            </a:r>
            <a:r>
              <a:rPr dirty="0">
                <a:latin typeface="Verdana"/>
                <a:cs typeface="Verdana"/>
              </a:rPr>
              <a:t>y</a:t>
            </a:r>
            <a:r>
              <a:rPr spc="-20" dirty="0">
                <a:latin typeface="Verdana"/>
                <a:cs typeface="Verdana"/>
              </a:rPr>
              <a:t> </a:t>
            </a:r>
            <a:r>
              <a:rPr spc="-5" dirty="0">
                <a:latin typeface="Verdana"/>
                <a:cs typeface="Verdana"/>
              </a:rPr>
              <a:t>Servicios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538853" y="803909"/>
            <a:ext cx="285686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Responsable: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Secretaría</a:t>
            </a:r>
            <a:r>
              <a:rPr sz="15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General</a:t>
            </a:r>
            <a:endParaRPr sz="15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4006722" y="1707007"/>
          <a:ext cx="2515870" cy="22072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3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2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9062973" y="1663573"/>
          <a:ext cx="2398395" cy="2270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71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0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Instructivos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193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219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232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Total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3A7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2800985" y="4118102"/>
          <a:ext cx="2176780" cy="18421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57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E202PR03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36525" marR="130175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 para</a:t>
                      </a:r>
                      <a:r>
                        <a:rPr sz="1200" b="1" spc="-6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evaluación de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satisfacción frente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  los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trámites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servicios prestados  por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la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Entidad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50">
                <a:tc>
                  <a:txBody>
                    <a:bodyPr/>
                    <a:lstStyle/>
                    <a:p>
                      <a:pPr marL="708025" marR="261620" indent="-44069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No </a:t>
                      </a:r>
                      <a:r>
                        <a:rPr sz="1200" spc="-10" dirty="0">
                          <a:latin typeface="Verdana"/>
                          <a:cs typeface="Verdana"/>
                        </a:rPr>
                        <a:t>tiene</a:t>
                      </a:r>
                      <a:r>
                        <a:rPr sz="1200" spc="-7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documentos  asociados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object 9"/>
          <p:cNvSpPr/>
          <p:nvPr/>
        </p:nvSpPr>
        <p:spPr>
          <a:xfrm>
            <a:off x="6930517" y="1610867"/>
            <a:ext cx="1910079" cy="1910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394460" y="1688845"/>
            <a:ext cx="1941956" cy="19419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5532754" y="4184903"/>
          <a:ext cx="2176780" cy="14757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57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583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E202PR04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24460" marR="115570" indent="-1270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Procedimiento  peticiones, quejas,  reclamos, 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sugerencias 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y 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denuncias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200" b="1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PQRSD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187"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No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tiene</a:t>
                      </a:r>
                      <a:r>
                        <a:rPr sz="1200" spc="-1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documentos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asociados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object 12"/>
          <p:cNvGraphicFramePr>
            <a:graphicFrameLocks noGrp="1"/>
          </p:cNvGraphicFramePr>
          <p:nvPr/>
        </p:nvGraphicFramePr>
        <p:xfrm>
          <a:off x="8204707" y="4166742"/>
          <a:ext cx="2176780" cy="19329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79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 gridSpan="2">
                  <a:txBody>
                    <a:bodyPr/>
                    <a:lstStyle/>
                    <a:p>
                      <a:pPr marL="181610" marR="173990" indent="36576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Documentos  Asociados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al</a:t>
                      </a:r>
                      <a:r>
                        <a:rPr sz="1200" b="1" spc="-7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Proceso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7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481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Manuales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1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607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Guías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Formatos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5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646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Modelos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2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2595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Verdana"/>
                          <a:cs typeface="Verdana"/>
                        </a:rPr>
                        <a:t>Anexos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5" dirty="0">
                          <a:latin typeface="Verdana"/>
                          <a:cs typeface="Verdana"/>
                        </a:rPr>
                        <a:t>10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object 13"/>
          <p:cNvSpPr txBox="1"/>
          <p:nvPr/>
        </p:nvSpPr>
        <p:spPr>
          <a:xfrm>
            <a:off x="9365995" y="1398473"/>
            <a:ext cx="168592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¿Qué hemos</a:t>
            </a:r>
            <a:r>
              <a:rPr sz="1200" spc="-8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logrado?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989070" y="1427479"/>
            <a:ext cx="25438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2C6337"/>
                </a:solidFill>
                <a:latin typeface="Verdana"/>
                <a:cs typeface="Verdana"/>
              </a:rPr>
              <a:t>¿Qué teníamos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en febrero</a:t>
            </a:r>
            <a:r>
              <a:rPr sz="1200" spc="-75" dirty="0">
                <a:solidFill>
                  <a:srgbClr val="2C6337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C6337"/>
                </a:solidFill>
                <a:latin typeface="Verdana"/>
                <a:cs typeface="Verdana"/>
              </a:rPr>
              <a:t>2024?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1999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95146" y="2999613"/>
            <a:ext cx="3328035" cy="1387475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12700" marR="5080" indent="93980">
              <a:lnSpc>
                <a:spcPts val="5080"/>
              </a:lnSpc>
              <a:spcBef>
                <a:spcPts val="740"/>
              </a:spcBef>
            </a:pPr>
            <a:r>
              <a:rPr sz="4700" b="1" spc="-5" dirty="0">
                <a:latin typeface="Verdana"/>
                <a:cs typeface="Verdana"/>
              </a:rPr>
              <a:t>¡MUCHAS  GRACIAS!</a:t>
            </a:r>
            <a:endParaRPr sz="47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94410" y="662914"/>
            <a:ext cx="7369175" cy="646430"/>
          </a:xfrm>
          <a:custGeom>
            <a:avLst/>
            <a:gdLst/>
            <a:ahLst/>
            <a:cxnLst/>
            <a:rect l="l" t="t" r="r" b="b"/>
            <a:pathLst>
              <a:path w="7369175" h="646430">
                <a:moveTo>
                  <a:pt x="7369175" y="0"/>
                </a:moveTo>
                <a:lnTo>
                  <a:pt x="0" y="0"/>
                </a:lnTo>
                <a:lnTo>
                  <a:pt x="0" y="646328"/>
                </a:lnTo>
                <a:lnTo>
                  <a:pt x="7369175" y="646328"/>
                </a:lnTo>
                <a:lnTo>
                  <a:pt x="7369175" y="0"/>
                </a:lnTo>
                <a:close/>
              </a:path>
            </a:pathLst>
          </a:custGeom>
          <a:solidFill>
            <a:srgbClr val="3A7C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73302" y="693165"/>
            <a:ext cx="71329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Verdana"/>
                <a:cs typeface="Verdana"/>
              </a:rPr>
              <a:t>2. </a:t>
            </a:r>
            <a:r>
              <a:rPr sz="3600" spc="-20" dirty="0">
                <a:latin typeface="Verdana"/>
                <a:cs typeface="Verdana"/>
              </a:rPr>
              <a:t>Digitar </a:t>
            </a:r>
            <a:r>
              <a:rPr sz="3600" dirty="0">
                <a:latin typeface="Verdana"/>
                <a:cs typeface="Verdana"/>
              </a:rPr>
              <a:t>usuario y</a:t>
            </a:r>
            <a:r>
              <a:rPr sz="3600" spc="-50" dirty="0">
                <a:latin typeface="Verdana"/>
                <a:cs typeface="Verdana"/>
              </a:rPr>
              <a:t> </a:t>
            </a:r>
            <a:r>
              <a:rPr sz="3600" spc="-10" dirty="0">
                <a:latin typeface="Verdana"/>
                <a:cs typeface="Verdana"/>
              </a:rPr>
              <a:t>contraseña</a:t>
            </a:r>
            <a:endParaRPr sz="360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298828" y="1930273"/>
            <a:ext cx="7835772" cy="38647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163440" y="3776471"/>
            <a:ext cx="1333500" cy="504825"/>
          </a:xfrm>
          <a:custGeom>
            <a:avLst/>
            <a:gdLst/>
            <a:ahLst/>
            <a:cxnLst/>
            <a:rect l="l" t="t" r="r" b="b"/>
            <a:pathLst>
              <a:path w="1333500" h="504825">
                <a:moveTo>
                  <a:pt x="0" y="252348"/>
                </a:moveTo>
                <a:lnTo>
                  <a:pt x="13543" y="201469"/>
                </a:lnTo>
                <a:lnTo>
                  <a:pt x="52387" y="154090"/>
                </a:lnTo>
                <a:lnTo>
                  <a:pt x="113853" y="111224"/>
                </a:lnTo>
                <a:lnTo>
                  <a:pt x="152232" y="91799"/>
                </a:lnTo>
                <a:lnTo>
                  <a:pt x="195262" y="73882"/>
                </a:lnTo>
                <a:lnTo>
                  <a:pt x="242608" y="57599"/>
                </a:lnTo>
                <a:lnTo>
                  <a:pt x="293935" y="43076"/>
                </a:lnTo>
                <a:lnTo>
                  <a:pt x="348908" y="30441"/>
                </a:lnTo>
                <a:lnTo>
                  <a:pt x="407193" y="19819"/>
                </a:lnTo>
                <a:lnTo>
                  <a:pt x="468455" y="11338"/>
                </a:lnTo>
                <a:lnTo>
                  <a:pt x="532358" y="5123"/>
                </a:lnTo>
                <a:lnTo>
                  <a:pt x="598568" y="1301"/>
                </a:lnTo>
                <a:lnTo>
                  <a:pt x="666750" y="0"/>
                </a:lnTo>
                <a:lnTo>
                  <a:pt x="734910" y="1301"/>
                </a:lnTo>
                <a:lnTo>
                  <a:pt x="801105" y="5123"/>
                </a:lnTo>
                <a:lnTo>
                  <a:pt x="864997" y="11338"/>
                </a:lnTo>
                <a:lnTo>
                  <a:pt x="926252" y="19819"/>
                </a:lnTo>
                <a:lnTo>
                  <a:pt x="984534" y="30441"/>
                </a:lnTo>
                <a:lnTo>
                  <a:pt x="1039508" y="43076"/>
                </a:lnTo>
                <a:lnTo>
                  <a:pt x="1090838" y="57599"/>
                </a:lnTo>
                <a:lnTo>
                  <a:pt x="1138189" y="73882"/>
                </a:lnTo>
                <a:lnTo>
                  <a:pt x="1181226" y="91799"/>
                </a:lnTo>
                <a:lnTo>
                  <a:pt x="1219612" y="111224"/>
                </a:lnTo>
                <a:lnTo>
                  <a:pt x="1253014" y="132030"/>
                </a:lnTo>
                <a:lnTo>
                  <a:pt x="1303518" y="177279"/>
                </a:lnTo>
                <a:lnTo>
                  <a:pt x="1330056" y="226535"/>
                </a:lnTo>
                <a:lnTo>
                  <a:pt x="1333500" y="252348"/>
                </a:lnTo>
                <a:lnTo>
                  <a:pt x="1330056" y="278164"/>
                </a:lnTo>
                <a:lnTo>
                  <a:pt x="1303518" y="327430"/>
                </a:lnTo>
                <a:lnTo>
                  <a:pt x="1253014" y="372697"/>
                </a:lnTo>
                <a:lnTo>
                  <a:pt x="1219612" y="393513"/>
                </a:lnTo>
                <a:lnTo>
                  <a:pt x="1181226" y="412950"/>
                </a:lnTo>
                <a:lnTo>
                  <a:pt x="1138189" y="430879"/>
                </a:lnTo>
                <a:lnTo>
                  <a:pt x="1090838" y="447174"/>
                </a:lnTo>
                <a:lnTo>
                  <a:pt x="1039508" y="461708"/>
                </a:lnTo>
                <a:lnTo>
                  <a:pt x="984534" y="474353"/>
                </a:lnTo>
                <a:lnTo>
                  <a:pt x="926252" y="484985"/>
                </a:lnTo>
                <a:lnTo>
                  <a:pt x="864997" y="493474"/>
                </a:lnTo>
                <a:lnTo>
                  <a:pt x="801105" y="499695"/>
                </a:lnTo>
                <a:lnTo>
                  <a:pt x="734910" y="503521"/>
                </a:lnTo>
                <a:lnTo>
                  <a:pt x="666750" y="504825"/>
                </a:lnTo>
                <a:lnTo>
                  <a:pt x="598568" y="503521"/>
                </a:lnTo>
                <a:lnTo>
                  <a:pt x="532358" y="499695"/>
                </a:lnTo>
                <a:lnTo>
                  <a:pt x="468455" y="493474"/>
                </a:lnTo>
                <a:lnTo>
                  <a:pt x="407193" y="484985"/>
                </a:lnTo>
                <a:lnTo>
                  <a:pt x="348908" y="474353"/>
                </a:lnTo>
                <a:lnTo>
                  <a:pt x="293935" y="461708"/>
                </a:lnTo>
                <a:lnTo>
                  <a:pt x="242608" y="447174"/>
                </a:lnTo>
                <a:lnTo>
                  <a:pt x="195262" y="430879"/>
                </a:lnTo>
                <a:lnTo>
                  <a:pt x="152232" y="412950"/>
                </a:lnTo>
                <a:lnTo>
                  <a:pt x="113853" y="393513"/>
                </a:lnTo>
                <a:lnTo>
                  <a:pt x="80460" y="372697"/>
                </a:lnTo>
                <a:lnTo>
                  <a:pt x="29970" y="327430"/>
                </a:lnTo>
                <a:lnTo>
                  <a:pt x="3441" y="278164"/>
                </a:lnTo>
                <a:lnTo>
                  <a:pt x="0" y="252348"/>
                </a:lnTo>
                <a:close/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28700" y="628624"/>
            <a:ext cx="5674995" cy="646430"/>
          </a:xfrm>
          <a:prstGeom prst="rect">
            <a:avLst/>
          </a:prstGeom>
          <a:solidFill>
            <a:srgbClr val="3A7C22"/>
          </a:solidFill>
        </p:spPr>
        <p:txBody>
          <a:bodyPr vert="horz" wrap="square" lIns="0" tIns="4254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335"/>
              </a:spcBef>
            </a:pPr>
            <a:r>
              <a:rPr sz="3600" dirty="0">
                <a:latin typeface="Verdana"/>
                <a:cs typeface="Verdana"/>
              </a:rPr>
              <a:t>3. </a:t>
            </a:r>
            <a:r>
              <a:rPr sz="3600" spc="-5" dirty="0">
                <a:latin typeface="Verdana"/>
                <a:cs typeface="Verdana"/>
              </a:rPr>
              <a:t>Buscar </a:t>
            </a:r>
            <a:r>
              <a:rPr sz="3600" dirty="0">
                <a:latin typeface="Verdana"/>
                <a:cs typeface="Verdana"/>
              </a:rPr>
              <a:t>el</a:t>
            </a:r>
            <a:r>
              <a:rPr sz="3600" spc="-55" dirty="0">
                <a:latin typeface="Verdana"/>
                <a:cs typeface="Verdana"/>
              </a:rPr>
              <a:t> </a:t>
            </a:r>
            <a:r>
              <a:rPr sz="3600" spc="-5" dirty="0">
                <a:latin typeface="Verdana"/>
                <a:cs typeface="Verdana"/>
              </a:rPr>
              <a:t>documento</a:t>
            </a:r>
            <a:endParaRPr sz="36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20139" y="1644523"/>
            <a:ext cx="10153268" cy="38343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99184" y="5747715"/>
            <a:ext cx="73037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Verdana"/>
                <a:cs typeface="Verdana"/>
              </a:rPr>
              <a:t>Se </a:t>
            </a:r>
            <a:r>
              <a:rPr sz="1800" spc="-10" dirty="0">
                <a:latin typeface="Verdana"/>
                <a:cs typeface="Verdana"/>
              </a:rPr>
              <a:t>puede </a:t>
            </a:r>
            <a:r>
              <a:rPr sz="1800" spc="-5" dirty="0">
                <a:latin typeface="Verdana"/>
                <a:cs typeface="Verdana"/>
              </a:rPr>
              <a:t>consultar por </a:t>
            </a:r>
            <a:r>
              <a:rPr sz="1800" spc="-10" dirty="0">
                <a:latin typeface="Verdana"/>
                <a:cs typeface="Verdana"/>
              </a:rPr>
              <a:t>palabra </a:t>
            </a:r>
            <a:r>
              <a:rPr sz="1800" spc="-5" dirty="0">
                <a:latin typeface="Verdana"/>
                <a:cs typeface="Verdana"/>
              </a:rPr>
              <a:t>calve, por código </a:t>
            </a:r>
            <a:r>
              <a:rPr sz="1800" dirty="0">
                <a:latin typeface="Verdana"/>
                <a:cs typeface="Verdana"/>
              </a:rPr>
              <a:t>o </a:t>
            </a:r>
            <a:r>
              <a:rPr sz="1800" spc="-5" dirty="0">
                <a:latin typeface="Verdana"/>
                <a:cs typeface="Verdana"/>
              </a:rPr>
              <a:t>por</a:t>
            </a:r>
            <a:r>
              <a:rPr sz="1800" spc="80" dirty="0">
                <a:latin typeface="Verdana"/>
                <a:cs typeface="Verdana"/>
              </a:rPr>
              <a:t> </a:t>
            </a:r>
            <a:r>
              <a:rPr sz="1800" spc="-5" dirty="0">
                <a:latin typeface="Verdana"/>
                <a:cs typeface="Verdana"/>
              </a:rPr>
              <a:t>nombre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28700" y="3561715"/>
            <a:ext cx="1333500" cy="504825"/>
          </a:xfrm>
          <a:custGeom>
            <a:avLst/>
            <a:gdLst/>
            <a:ahLst/>
            <a:cxnLst/>
            <a:rect l="l" t="t" r="r" b="b"/>
            <a:pathLst>
              <a:path w="1333500" h="504825">
                <a:moveTo>
                  <a:pt x="0" y="252476"/>
                </a:moveTo>
                <a:lnTo>
                  <a:pt x="13548" y="201591"/>
                </a:lnTo>
                <a:lnTo>
                  <a:pt x="52405" y="154197"/>
                </a:lnTo>
                <a:lnTo>
                  <a:pt x="113887" y="111311"/>
                </a:lnTo>
                <a:lnTo>
                  <a:pt x="152273" y="91874"/>
                </a:lnTo>
                <a:lnTo>
                  <a:pt x="195310" y="73945"/>
                </a:lnTo>
                <a:lnTo>
                  <a:pt x="242661" y="57650"/>
                </a:lnTo>
                <a:lnTo>
                  <a:pt x="293991" y="43116"/>
                </a:lnTo>
                <a:lnTo>
                  <a:pt x="348965" y="30471"/>
                </a:lnTo>
                <a:lnTo>
                  <a:pt x="407247" y="19839"/>
                </a:lnTo>
                <a:lnTo>
                  <a:pt x="468502" y="11350"/>
                </a:lnTo>
                <a:lnTo>
                  <a:pt x="532394" y="5129"/>
                </a:lnTo>
                <a:lnTo>
                  <a:pt x="598589" y="1303"/>
                </a:lnTo>
                <a:lnTo>
                  <a:pt x="666750" y="0"/>
                </a:lnTo>
                <a:lnTo>
                  <a:pt x="734910" y="1303"/>
                </a:lnTo>
                <a:lnTo>
                  <a:pt x="801105" y="5129"/>
                </a:lnTo>
                <a:lnTo>
                  <a:pt x="864997" y="11350"/>
                </a:lnTo>
                <a:lnTo>
                  <a:pt x="926252" y="19839"/>
                </a:lnTo>
                <a:lnTo>
                  <a:pt x="984534" y="30471"/>
                </a:lnTo>
                <a:lnTo>
                  <a:pt x="1039508" y="43116"/>
                </a:lnTo>
                <a:lnTo>
                  <a:pt x="1090838" y="57650"/>
                </a:lnTo>
                <a:lnTo>
                  <a:pt x="1138189" y="73945"/>
                </a:lnTo>
                <a:lnTo>
                  <a:pt x="1181226" y="91874"/>
                </a:lnTo>
                <a:lnTo>
                  <a:pt x="1219612" y="111311"/>
                </a:lnTo>
                <a:lnTo>
                  <a:pt x="1253014" y="132127"/>
                </a:lnTo>
                <a:lnTo>
                  <a:pt x="1303518" y="177394"/>
                </a:lnTo>
                <a:lnTo>
                  <a:pt x="1330056" y="226660"/>
                </a:lnTo>
                <a:lnTo>
                  <a:pt x="1333500" y="252476"/>
                </a:lnTo>
                <a:lnTo>
                  <a:pt x="1330056" y="278269"/>
                </a:lnTo>
                <a:lnTo>
                  <a:pt x="1303518" y="327498"/>
                </a:lnTo>
                <a:lnTo>
                  <a:pt x="1253014" y="372738"/>
                </a:lnTo>
                <a:lnTo>
                  <a:pt x="1219612" y="393544"/>
                </a:lnTo>
                <a:lnTo>
                  <a:pt x="1181226" y="412972"/>
                </a:lnTo>
                <a:lnTo>
                  <a:pt x="1138189" y="430895"/>
                </a:lnTo>
                <a:lnTo>
                  <a:pt x="1090838" y="447184"/>
                </a:lnTo>
                <a:lnTo>
                  <a:pt x="1039508" y="461714"/>
                </a:lnTo>
                <a:lnTo>
                  <a:pt x="984534" y="474357"/>
                </a:lnTo>
                <a:lnTo>
                  <a:pt x="926252" y="484987"/>
                </a:lnTo>
                <a:lnTo>
                  <a:pt x="864997" y="493475"/>
                </a:lnTo>
                <a:lnTo>
                  <a:pt x="801105" y="499696"/>
                </a:lnTo>
                <a:lnTo>
                  <a:pt x="734910" y="503521"/>
                </a:lnTo>
                <a:lnTo>
                  <a:pt x="666750" y="504825"/>
                </a:lnTo>
                <a:lnTo>
                  <a:pt x="598589" y="503521"/>
                </a:lnTo>
                <a:lnTo>
                  <a:pt x="532394" y="499696"/>
                </a:lnTo>
                <a:lnTo>
                  <a:pt x="468502" y="493475"/>
                </a:lnTo>
                <a:lnTo>
                  <a:pt x="407247" y="484987"/>
                </a:lnTo>
                <a:lnTo>
                  <a:pt x="348965" y="474357"/>
                </a:lnTo>
                <a:lnTo>
                  <a:pt x="293991" y="461714"/>
                </a:lnTo>
                <a:lnTo>
                  <a:pt x="242661" y="447184"/>
                </a:lnTo>
                <a:lnTo>
                  <a:pt x="195310" y="430895"/>
                </a:lnTo>
                <a:lnTo>
                  <a:pt x="152273" y="412972"/>
                </a:lnTo>
                <a:lnTo>
                  <a:pt x="113887" y="393544"/>
                </a:lnTo>
                <a:lnTo>
                  <a:pt x="80485" y="372738"/>
                </a:lnTo>
                <a:lnTo>
                  <a:pt x="29981" y="327498"/>
                </a:lnTo>
                <a:lnTo>
                  <a:pt x="3443" y="278269"/>
                </a:lnTo>
                <a:lnTo>
                  <a:pt x="0" y="252476"/>
                </a:lnTo>
                <a:close/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1999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245412"/>
            <a:ext cx="12191999" cy="48700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331720" y="274294"/>
            <a:ext cx="6452235" cy="646430"/>
          </a:xfrm>
          <a:custGeom>
            <a:avLst/>
            <a:gdLst/>
            <a:ahLst/>
            <a:cxnLst/>
            <a:rect l="l" t="t" r="r" b="b"/>
            <a:pathLst>
              <a:path w="6452234" h="646430">
                <a:moveTo>
                  <a:pt x="6452234" y="0"/>
                </a:moveTo>
                <a:lnTo>
                  <a:pt x="0" y="0"/>
                </a:lnTo>
                <a:lnTo>
                  <a:pt x="0" y="646328"/>
                </a:lnTo>
                <a:lnTo>
                  <a:pt x="6452234" y="646328"/>
                </a:lnTo>
                <a:lnTo>
                  <a:pt x="6452234" y="0"/>
                </a:lnTo>
                <a:close/>
              </a:path>
            </a:pathLst>
          </a:custGeom>
          <a:solidFill>
            <a:srgbClr val="3A7C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410714" y="304546"/>
            <a:ext cx="62439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Verdana"/>
                <a:cs typeface="Verdana"/>
              </a:rPr>
              <a:t>4. </a:t>
            </a:r>
            <a:r>
              <a:rPr sz="3600" spc="-5" dirty="0">
                <a:latin typeface="Verdana"/>
                <a:cs typeface="Verdana"/>
              </a:rPr>
              <a:t>Descargar </a:t>
            </a:r>
            <a:r>
              <a:rPr sz="3600" dirty="0">
                <a:latin typeface="Verdana"/>
                <a:cs typeface="Verdana"/>
              </a:rPr>
              <a:t>el</a:t>
            </a:r>
            <a:r>
              <a:rPr sz="3600" spc="-60" dirty="0">
                <a:latin typeface="Verdana"/>
                <a:cs typeface="Verdana"/>
              </a:rPr>
              <a:t> </a:t>
            </a:r>
            <a:r>
              <a:rPr sz="3600" spc="-5" dirty="0">
                <a:latin typeface="Verdana"/>
                <a:cs typeface="Verdana"/>
              </a:rPr>
              <a:t>documento</a:t>
            </a:r>
            <a:endParaRPr sz="3600">
              <a:latin typeface="Verdana"/>
              <a:cs typeface="Verdan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260182" y="4405121"/>
            <a:ext cx="1334135" cy="504825"/>
          </a:xfrm>
          <a:custGeom>
            <a:avLst/>
            <a:gdLst/>
            <a:ahLst/>
            <a:cxnLst/>
            <a:rect l="l" t="t" r="r" b="b"/>
            <a:pathLst>
              <a:path w="1334135" h="504825">
                <a:moveTo>
                  <a:pt x="0" y="252348"/>
                </a:moveTo>
                <a:lnTo>
                  <a:pt x="13544" y="201469"/>
                </a:lnTo>
                <a:lnTo>
                  <a:pt x="52393" y="154090"/>
                </a:lnTo>
                <a:lnTo>
                  <a:pt x="113865" y="111224"/>
                </a:lnTo>
                <a:lnTo>
                  <a:pt x="152248" y="91799"/>
                </a:lnTo>
                <a:lnTo>
                  <a:pt x="195281" y="73882"/>
                </a:lnTo>
                <a:lnTo>
                  <a:pt x="242631" y="57599"/>
                </a:lnTo>
                <a:lnTo>
                  <a:pt x="293961" y="43076"/>
                </a:lnTo>
                <a:lnTo>
                  <a:pt x="348938" y="30441"/>
                </a:lnTo>
                <a:lnTo>
                  <a:pt x="407225" y="19819"/>
                </a:lnTo>
                <a:lnTo>
                  <a:pt x="468489" y="11338"/>
                </a:lnTo>
                <a:lnTo>
                  <a:pt x="532394" y="5123"/>
                </a:lnTo>
                <a:lnTo>
                  <a:pt x="598605" y="1301"/>
                </a:lnTo>
                <a:lnTo>
                  <a:pt x="666788" y="0"/>
                </a:lnTo>
                <a:lnTo>
                  <a:pt x="734949" y="1301"/>
                </a:lnTo>
                <a:lnTo>
                  <a:pt x="801143" y="5123"/>
                </a:lnTo>
                <a:lnTo>
                  <a:pt x="865035" y="11338"/>
                </a:lnTo>
                <a:lnTo>
                  <a:pt x="926290" y="19819"/>
                </a:lnTo>
                <a:lnTo>
                  <a:pt x="984572" y="30441"/>
                </a:lnTo>
                <a:lnTo>
                  <a:pt x="1039546" y="43076"/>
                </a:lnTo>
                <a:lnTo>
                  <a:pt x="1090876" y="57599"/>
                </a:lnTo>
                <a:lnTo>
                  <a:pt x="1138227" y="73882"/>
                </a:lnTo>
                <a:lnTo>
                  <a:pt x="1181264" y="91799"/>
                </a:lnTo>
                <a:lnTo>
                  <a:pt x="1219651" y="111224"/>
                </a:lnTo>
                <a:lnTo>
                  <a:pt x="1253052" y="132030"/>
                </a:lnTo>
                <a:lnTo>
                  <a:pt x="1303556" y="177279"/>
                </a:lnTo>
                <a:lnTo>
                  <a:pt x="1330095" y="226535"/>
                </a:lnTo>
                <a:lnTo>
                  <a:pt x="1333538" y="252348"/>
                </a:lnTo>
                <a:lnTo>
                  <a:pt x="1330095" y="278164"/>
                </a:lnTo>
                <a:lnTo>
                  <a:pt x="1303556" y="327430"/>
                </a:lnTo>
                <a:lnTo>
                  <a:pt x="1253052" y="372697"/>
                </a:lnTo>
                <a:lnTo>
                  <a:pt x="1219651" y="393513"/>
                </a:lnTo>
                <a:lnTo>
                  <a:pt x="1181264" y="412950"/>
                </a:lnTo>
                <a:lnTo>
                  <a:pt x="1138227" y="430879"/>
                </a:lnTo>
                <a:lnTo>
                  <a:pt x="1090876" y="447174"/>
                </a:lnTo>
                <a:lnTo>
                  <a:pt x="1039546" y="461708"/>
                </a:lnTo>
                <a:lnTo>
                  <a:pt x="984572" y="474353"/>
                </a:lnTo>
                <a:lnTo>
                  <a:pt x="926290" y="484985"/>
                </a:lnTo>
                <a:lnTo>
                  <a:pt x="865035" y="493474"/>
                </a:lnTo>
                <a:lnTo>
                  <a:pt x="801143" y="499695"/>
                </a:lnTo>
                <a:lnTo>
                  <a:pt x="734949" y="503521"/>
                </a:lnTo>
                <a:lnTo>
                  <a:pt x="666788" y="504825"/>
                </a:lnTo>
                <a:lnTo>
                  <a:pt x="598605" y="503521"/>
                </a:lnTo>
                <a:lnTo>
                  <a:pt x="532394" y="499695"/>
                </a:lnTo>
                <a:lnTo>
                  <a:pt x="468489" y="493474"/>
                </a:lnTo>
                <a:lnTo>
                  <a:pt x="407225" y="484985"/>
                </a:lnTo>
                <a:lnTo>
                  <a:pt x="348938" y="474353"/>
                </a:lnTo>
                <a:lnTo>
                  <a:pt x="293961" y="461708"/>
                </a:lnTo>
                <a:lnTo>
                  <a:pt x="242631" y="447174"/>
                </a:lnTo>
                <a:lnTo>
                  <a:pt x="195281" y="430879"/>
                </a:lnTo>
                <a:lnTo>
                  <a:pt x="152248" y="412950"/>
                </a:lnTo>
                <a:lnTo>
                  <a:pt x="113865" y="393513"/>
                </a:lnTo>
                <a:lnTo>
                  <a:pt x="80469" y="372697"/>
                </a:lnTo>
                <a:lnTo>
                  <a:pt x="29973" y="327430"/>
                </a:lnTo>
                <a:lnTo>
                  <a:pt x="3442" y="278164"/>
                </a:lnTo>
                <a:lnTo>
                  <a:pt x="0" y="252348"/>
                </a:lnTo>
                <a:close/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1999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48482" y="2946272"/>
            <a:ext cx="6494780" cy="528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 b="1" spc="-5" dirty="0">
                <a:latin typeface="Century Gothic"/>
                <a:cs typeface="Century Gothic"/>
              </a:rPr>
              <a:t>Cómo ver el </a:t>
            </a:r>
            <a:r>
              <a:rPr sz="3300" b="1" dirty="0">
                <a:latin typeface="Century Gothic"/>
                <a:cs typeface="Century Gothic"/>
              </a:rPr>
              <a:t>mapa </a:t>
            </a:r>
            <a:r>
              <a:rPr sz="3300" b="1" spc="-5" dirty="0">
                <a:latin typeface="Century Gothic"/>
                <a:cs typeface="Century Gothic"/>
              </a:rPr>
              <a:t>de</a:t>
            </a:r>
            <a:r>
              <a:rPr sz="3300" b="1" spc="-80" dirty="0">
                <a:latin typeface="Century Gothic"/>
                <a:cs typeface="Century Gothic"/>
              </a:rPr>
              <a:t> </a:t>
            </a:r>
            <a:r>
              <a:rPr sz="3300" b="1" spc="-5" dirty="0">
                <a:latin typeface="Century Gothic"/>
                <a:cs typeface="Century Gothic"/>
              </a:rPr>
              <a:t>procesos</a:t>
            </a:r>
            <a:endParaRPr sz="33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94410" y="662914"/>
            <a:ext cx="7369175" cy="646430"/>
          </a:xfrm>
          <a:custGeom>
            <a:avLst/>
            <a:gdLst/>
            <a:ahLst/>
            <a:cxnLst/>
            <a:rect l="l" t="t" r="r" b="b"/>
            <a:pathLst>
              <a:path w="7369175" h="646430">
                <a:moveTo>
                  <a:pt x="7369175" y="0"/>
                </a:moveTo>
                <a:lnTo>
                  <a:pt x="0" y="0"/>
                </a:lnTo>
                <a:lnTo>
                  <a:pt x="0" y="646328"/>
                </a:lnTo>
                <a:lnTo>
                  <a:pt x="7369175" y="646328"/>
                </a:lnTo>
                <a:lnTo>
                  <a:pt x="7369175" y="0"/>
                </a:lnTo>
                <a:close/>
              </a:path>
            </a:pathLst>
          </a:custGeom>
          <a:solidFill>
            <a:srgbClr val="3A7C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73302" y="693165"/>
            <a:ext cx="71329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Verdana"/>
                <a:cs typeface="Verdana"/>
              </a:rPr>
              <a:t>1. </a:t>
            </a:r>
            <a:r>
              <a:rPr sz="3600" spc="-20" dirty="0">
                <a:latin typeface="Verdana"/>
                <a:cs typeface="Verdana"/>
              </a:rPr>
              <a:t>Digitar </a:t>
            </a:r>
            <a:r>
              <a:rPr sz="3600" dirty="0">
                <a:latin typeface="Verdana"/>
                <a:cs typeface="Verdana"/>
              </a:rPr>
              <a:t>usuario y</a:t>
            </a:r>
            <a:r>
              <a:rPr sz="3600" spc="-45" dirty="0">
                <a:latin typeface="Verdana"/>
                <a:cs typeface="Verdana"/>
              </a:rPr>
              <a:t> </a:t>
            </a:r>
            <a:r>
              <a:rPr sz="3600" spc="-10" dirty="0">
                <a:latin typeface="Verdana"/>
                <a:cs typeface="Verdana"/>
              </a:rPr>
              <a:t>contraseña</a:t>
            </a:r>
            <a:endParaRPr sz="360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298828" y="1930273"/>
            <a:ext cx="7835772" cy="38647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163440" y="3776471"/>
            <a:ext cx="1333500" cy="504825"/>
          </a:xfrm>
          <a:custGeom>
            <a:avLst/>
            <a:gdLst/>
            <a:ahLst/>
            <a:cxnLst/>
            <a:rect l="l" t="t" r="r" b="b"/>
            <a:pathLst>
              <a:path w="1333500" h="504825">
                <a:moveTo>
                  <a:pt x="0" y="252348"/>
                </a:moveTo>
                <a:lnTo>
                  <a:pt x="13543" y="201469"/>
                </a:lnTo>
                <a:lnTo>
                  <a:pt x="52387" y="154090"/>
                </a:lnTo>
                <a:lnTo>
                  <a:pt x="113853" y="111224"/>
                </a:lnTo>
                <a:lnTo>
                  <a:pt x="152232" y="91799"/>
                </a:lnTo>
                <a:lnTo>
                  <a:pt x="195262" y="73882"/>
                </a:lnTo>
                <a:lnTo>
                  <a:pt x="242608" y="57599"/>
                </a:lnTo>
                <a:lnTo>
                  <a:pt x="293935" y="43076"/>
                </a:lnTo>
                <a:lnTo>
                  <a:pt x="348908" y="30441"/>
                </a:lnTo>
                <a:lnTo>
                  <a:pt x="407193" y="19819"/>
                </a:lnTo>
                <a:lnTo>
                  <a:pt x="468455" y="11338"/>
                </a:lnTo>
                <a:lnTo>
                  <a:pt x="532358" y="5123"/>
                </a:lnTo>
                <a:lnTo>
                  <a:pt x="598568" y="1301"/>
                </a:lnTo>
                <a:lnTo>
                  <a:pt x="666750" y="0"/>
                </a:lnTo>
                <a:lnTo>
                  <a:pt x="734910" y="1301"/>
                </a:lnTo>
                <a:lnTo>
                  <a:pt x="801105" y="5123"/>
                </a:lnTo>
                <a:lnTo>
                  <a:pt x="864997" y="11338"/>
                </a:lnTo>
                <a:lnTo>
                  <a:pt x="926252" y="19819"/>
                </a:lnTo>
                <a:lnTo>
                  <a:pt x="984534" y="30441"/>
                </a:lnTo>
                <a:lnTo>
                  <a:pt x="1039508" y="43076"/>
                </a:lnTo>
                <a:lnTo>
                  <a:pt x="1090838" y="57599"/>
                </a:lnTo>
                <a:lnTo>
                  <a:pt x="1138189" y="73882"/>
                </a:lnTo>
                <a:lnTo>
                  <a:pt x="1181226" y="91799"/>
                </a:lnTo>
                <a:lnTo>
                  <a:pt x="1219612" y="111224"/>
                </a:lnTo>
                <a:lnTo>
                  <a:pt x="1253014" y="132030"/>
                </a:lnTo>
                <a:lnTo>
                  <a:pt x="1303518" y="177279"/>
                </a:lnTo>
                <a:lnTo>
                  <a:pt x="1330056" y="226535"/>
                </a:lnTo>
                <a:lnTo>
                  <a:pt x="1333500" y="252348"/>
                </a:lnTo>
                <a:lnTo>
                  <a:pt x="1330056" y="278164"/>
                </a:lnTo>
                <a:lnTo>
                  <a:pt x="1303518" y="327430"/>
                </a:lnTo>
                <a:lnTo>
                  <a:pt x="1253014" y="372697"/>
                </a:lnTo>
                <a:lnTo>
                  <a:pt x="1219612" y="393513"/>
                </a:lnTo>
                <a:lnTo>
                  <a:pt x="1181226" y="412950"/>
                </a:lnTo>
                <a:lnTo>
                  <a:pt x="1138189" y="430879"/>
                </a:lnTo>
                <a:lnTo>
                  <a:pt x="1090838" y="447174"/>
                </a:lnTo>
                <a:lnTo>
                  <a:pt x="1039508" y="461708"/>
                </a:lnTo>
                <a:lnTo>
                  <a:pt x="984534" y="474353"/>
                </a:lnTo>
                <a:lnTo>
                  <a:pt x="926252" y="484985"/>
                </a:lnTo>
                <a:lnTo>
                  <a:pt x="864997" y="493474"/>
                </a:lnTo>
                <a:lnTo>
                  <a:pt x="801105" y="499695"/>
                </a:lnTo>
                <a:lnTo>
                  <a:pt x="734910" y="503521"/>
                </a:lnTo>
                <a:lnTo>
                  <a:pt x="666750" y="504825"/>
                </a:lnTo>
                <a:lnTo>
                  <a:pt x="598568" y="503521"/>
                </a:lnTo>
                <a:lnTo>
                  <a:pt x="532358" y="499695"/>
                </a:lnTo>
                <a:lnTo>
                  <a:pt x="468455" y="493474"/>
                </a:lnTo>
                <a:lnTo>
                  <a:pt x="407193" y="484985"/>
                </a:lnTo>
                <a:lnTo>
                  <a:pt x="348908" y="474353"/>
                </a:lnTo>
                <a:lnTo>
                  <a:pt x="293935" y="461708"/>
                </a:lnTo>
                <a:lnTo>
                  <a:pt x="242608" y="447174"/>
                </a:lnTo>
                <a:lnTo>
                  <a:pt x="195262" y="430879"/>
                </a:lnTo>
                <a:lnTo>
                  <a:pt x="152232" y="412950"/>
                </a:lnTo>
                <a:lnTo>
                  <a:pt x="113853" y="393513"/>
                </a:lnTo>
                <a:lnTo>
                  <a:pt x="80460" y="372697"/>
                </a:lnTo>
                <a:lnTo>
                  <a:pt x="29970" y="327430"/>
                </a:lnTo>
                <a:lnTo>
                  <a:pt x="3441" y="278164"/>
                </a:lnTo>
                <a:lnTo>
                  <a:pt x="0" y="252348"/>
                </a:lnTo>
                <a:close/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3869</Words>
  <Application>Microsoft Office PowerPoint</Application>
  <PresentationFormat>Panorámica</PresentationFormat>
  <Paragraphs>1683</Paragraphs>
  <Slides>44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44</vt:i4>
      </vt:variant>
    </vt:vector>
  </HeadingPairs>
  <TitlesOfParts>
    <vt:vector size="51" baseType="lpstr">
      <vt:lpstr>Arial</vt:lpstr>
      <vt:lpstr>Arial Rounded MT Bold</vt:lpstr>
      <vt:lpstr>Calibri</vt:lpstr>
      <vt:lpstr>Century Gothic</vt:lpstr>
      <vt:lpstr>Times New Roman</vt:lpstr>
      <vt:lpstr>Verdana</vt:lpstr>
      <vt:lpstr>Office Theme</vt:lpstr>
      <vt:lpstr>Presentación de PowerPoint</vt:lpstr>
      <vt:lpstr>Cómo Consultar los Documentos  en GINA Desde la página Web Minciencias</vt:lpstr>
      <vt:lpstr>Presentación de PowerPoint</vt:lpstr>
      <vt:lpstr>Acceso Documentos en GINA  Ventanilla hacia afuera</vt:lpstr>
      <vt:lpstr>2. Digitar usuario y contraseña</vt:lpstr>
      <vt:lpstr>3. Buscar el documento</vt:lpstr>
      <vt:lpstr>4. Descargar el documento</vt:lpstr>
      <vt:lpstr>Cómo ver el mapa de procesos</vt:lpstr>
      <vt:lpstr>1. Digitar usuario y contraseña</vt:lpstr>
      <vt:lpstr>2. Desplegar la fecha del menú izquierdo</vt:lpstr>
      <vt:lpstr>3. Ir al ícono de HOME</vt:lpstr>
      <vt:lpstr>4. Ir al mapa de proceso</vt:lpstr>
      <vt:lpstr>Presentación de PowerPoint</vt:lpstr>
      <vt:lpstr>Documentos del Sistema  de Gestión por Procesos</vt:lpstr>
      <vt:lpstr>MINISTERIO DE CIENCIA, TECNOLOGÍA E  INNOVACIÓN</vt:lpstr>
      <vt:lpstr>Presentación de PowerPoint</vt:lpstr>
      <vt:lpstr>Presentación de PowerPoint</vt:lpstr>
      <vt:lpstr>Presentación de PowerPoint</vt:lpstr>
      <vt:lpstr>DIRECCIONAMIENTO ESTRATÉGICO D104 – Gestión de la Comunicación Estratégica</vt:lpstr>
      <vt:lpstr>ORIENTACIÓN DEL SNCTI M501 – Diseño, Formulación, Seguimiento y Evaluación de Política de CTeI</vt:lpstr>
      <vt:lpstr>ORIENTACIÓN DEL SNCTI M502 – Diseño de Instrumentos y Mecanismos de CTeI</vt:lpstr>
      <vt:lpstr>GESTIÓN DEL CONOCIMIENTO, INNOVACIÓN PRODUCTIVIDAD M601 – Gestión del Conocimiento para la CTeI</vt:lpstr>
      <vt:lpstr>GESTIÓN DEL CONOCIMIENTO, INNOVACIÓN PRODUCTIVIDAD M602 – Gestión para la Transferencia y uso del Conocimiento para la</vt:lpstr>
      <vt:lpstr>GESTIÓN DEL CONOCIMIENTO, INNOVACIÓN PRODUCTIVIDAD M603 – Gestión para el Desarrollo Tecnológico y la Innovación</vt:lpstr>
      <vt:lpstr>Presentación de PowerPoint</vt:lpstr>
      <vt:lpstr>GESTIÓN PARA LA CONSTRUCCIÓN DE CAPACIDADES EN CTeI Y  APROPIACIÓN SOCIAL DEL CONOCIMIENTO M702 – Gestión de Capacidades Regionales en CTeI</vt:lpstr>
      <vt:lpstr>GESTIÓN PARA LA CONSTRUCCIÓN DE CAPACIDADES EN CTeI Y  APROPIACIÓN SOCIAL DEL CONOCIMIENTO M703 – Gestión de la Apropiación Social de la CTeI</vt:lpstr>
      <vt:lpstr>GESTIÓN PARA LA CONSTRUCCIÓN DE CAPACIDADES EN CTeI Y  APROPIACIÓN SOCIAL DEL CONOCIMIENTO M704 – Gestión de Vocaciones y Capital Humano para la CTeI</vt:lpstr>
      <vt:lpstr>GESTIÓN DE POLÍTICA DE CTeI M801 – Gestión Para la Ejecución de Política de CTeI</vt:lpstr>
      <vt:lpstr>GESTIÓN DE POLÍTICA DE CTeI M801 – Gestión Para la Ejecución de Política de CTeI</vt:lpstr>
      <vt:lpstr>GESTIÓN DE POLÍTICA DE CTeI M801 – Gestión Para la Ejecución de Política de CTeI</vt:lpstr>
      <vt:lpstr>GESTIÓN DE POLÍTICA DE CTeI M802 – Gestión Para la Asignación para la CTeI del SGR</vt:lpstr>
      <vt:lpstr>APOYO INSTITUCIONAL A201 – Gestión de Talento Humano</vt:lpstr>
      <vt:lpstr>APOYO INSTITUCIONAL A201 – Gestión de Talento Humano</vt:lpstr>
      <vt:lpstr>APOYO INSTITUCIONAL A201 – Gestión de Talento Humano</vt:lpstr>
      <vt:lpstr>APOYO INSTITUCIONAL A202 – Gestión Financiera</vt:lpstr>
      <vt:lpstr>APOYO INSTITUCIONAL A203 – Gestión Administrativa</vt:lpstr>
      <vt:lpstr>APOYO INSTITUCIONAL A204 – Gestión Documental</vt:lpstr>
      <vt:lpstr>APOYO INSTITUCIONAL A205 – Gestión Jurídica</vt:lpstr>
      <vt:lpstr>Presentación de PowerPoint</vt:lpstr>
      <vt:lpstr>APOYO INSTITUCIONAL A207 – Gestión del Direccionamiento y Control Administrativo</vt:lpstr>
      <vt:lpstr>EVALUACIÓN / CONTROL E201 – Evaluación y Control</vt:lpstr>
      <vt:lpstr>EVALUACIÓN / CONTROL E202 – Trámites y Servicios</vt:lpstr>
      <vt:lpstr>¡MUCHAS  GRACIAS!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Yuri Andrea López Mora</dc:creator>
  <cp:lastModifiedBy>Edna Del Pilar Páez García</cp:lastModifiedBy>
  <cp:revision>1</cp:revision>
  <dcterms:created xsi:type="dcterms:W3CDTF">2025-01-28T20:57:00Z</dcterms:created>
  <dcterms:modified xsi:type="dcterms:W3CDTF">2025-01-28T20:57:26Z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2025-01-27T00:00:00Z</vt:filetime>
  </property>
  <property fmtid="{D5CDD505-2E9C-101B-9397-08002B2CF9AE}" pid="3" name="Creator">
    <vt:lpwstr>Microsoft® PowerPoint® para Microsoft 365</vt:lpwstr>
  </property>
  <property fmtid="{D5CDD505-2E9C-101B-9397-08002B2CF9AE}" pid="4" name="LastSaved">
    <vt:filetime>2025-01-28T00:00:00Z</vt:filetime>
  </property>
</Properties>
</file>